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sldIdLst>
    <p:sldId id="256" r:id="rId5"/>
    <p:sldId id="290" r:id="rId6"/>
    <p:sldId id="278" r:id="rId7"/>
    <p:sldId id="317" r:id="rId8"/>
    <p:sldId id="258" r:id="rId9"/>
    <p:sldId id="314" r:id="rId10"/>
    <p:sldId id="291" r:id="rId11"/>
    <p:sldId id="292" r:id="rId12"/>
    <p:sldId id="293" r:id="rId13"/>
    <p:sldId id="270" r:id="rId14"/>
    <p:sldId id="271" r:id="rId15"/>
    <p:sldId id="283" r:id="rId16"/>
    <p:sldId id="294" r:id="rId17"/>
    <p:sldId id="337" r:id="rId18"/>
    <p:sldId id="336" r:id="rId19"/>
    <p:sldId id="335" r:id="rId20"/>
    <p:sldId id="334" r:id="rId21"/>
    <p:sldId id="333" r:id="rId22"/>
    <p:sldId id="332" r:id="rId23"/>
    <p:sldId id="331" r:id="rId24"/>
    <p:sldId id="330" r:id="rId25"/>
    <p:sldId id="329" r:id="rId26"/>
    <p:sldId id="328" r:id="rId27"/>
    <p:sldId id="327" r:id="rId28"/>
    <p:sldId id="326" r:id="rId29"/>
    <p:sldId id="325" r:id="rId30"/>
    <p:sldId id="324" r:id="rId31"/>
    <p:sldId id="323" r:id="rId32"/>
    <p:sldId id="322" r:id="rId33"/>
    <p:sldId id="321" r:id="rId34"/>
    <p:sldId id="320" r:id="rId35"/>
    <p:sldId id="319" r:id="rId36"/>
    <p:sldId id="318" r:id="rId37"/>
    <p:sldId id="276" r:id="rId38"/>
    <p:sldId id="282" r:id="rId39"/>
    <p:sldId id="313" r:id="rId40"/>
    <p:sldId id="295" r:id="rId41"/>
    <p:sldId id="300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0AA"/>
    <a:srgbClr val="BAD0AE"/>
    <a:srgbClr val="5C8194"/>
    <a:srgbClr val="1259B8"/>
    <a:srgbClr val="9FC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EFE39-81B8-4885-828D-3FEAF4B5392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D3A84-E8EB-4ED7-86FC-B09E7795A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6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solidFill>
                <a:srgbClr val="333333"/>
              </a:solidFill>
              <a:effectLst/>
              <a:latin typeface="Arial"/>
              <a:ea typeface="DengXian" panose="02010600030101010101" pitchFamily="2" charset="-122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39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31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72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1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90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54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6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19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0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solidFill>
                <a:srgbClr val="333333"/>
              </a:solidFill>
              <a:effectLst/>
              <a:latin typeface="Arial" panose="020B0604020202020204" pitchFamily="34" charset="0"/>
              <a:ea typeface="DengXian" panose="02010600030101010101" pitchFamily="2" charset="-122"/>
              <a:cs typeface="Arial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41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0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solidFill>
                <a:srgbClr val="333333"/>
              </a:solidFill>
              <a:latin typeface="Arial"/>
              <a:ea typeface="DengXian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1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6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7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6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5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1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D3A84-E8EB-4ED7-86FC-B09E7795AF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6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832344CB-3534-45AD-AFD7-41E2E6820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4831870" y="-10346"/>
            <a:ext cx="7360131" cy="6735001"/>
          </a:xfrm>
          <a:prstGeom prst="rect">
            <a:avLst/>
          </a:prstGeom>
        </p:spPr>
      </p:pic>
      <p:sp>
        <p:nvSpPr>
          <p:cNvPr id="49" name="Title 1"/>
          <p:cNvSpPr>
            <a:spLocks noGrp="1"/>
          </p:cNvSpPr>
          <p:nvPr>
            <p:ph type="ctrTitle"/>
          </p:nvPr>
        </p:nvSpPr>
        <p:spPr bwMode="gray">
          <a:xfrm>
            <a:off x="448173" y="923544"/>
            <a:ext cx="4234775" cy="1901952"/>
          </a:xfrm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en-US" sz="34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gray">
          <a:xfrm>
            <a:off x="448173" y="3849624"/>
            <a:ext cx="4234775" cy="905256"/>
          </a:xfrm>
        </p:spPr>
        <p:txBody>
          <a:bodyPr lIns="0" tIns="0" rIns="0" bIns="0" anchor="b" anchorCtr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 bwMode="gray">
          <a:xfrm>
            <a:off x="448173" y="4974336"/>
            <a:ext cx="4234775" cy="438150"/>
          </a:xfrm>
        </p:spPr>
        <p:txBody>
          <a:bodyPr lIns="0" tIns="0" rIns="0" bIns="0" anchor="t" anchorCtr="0"/>
          <a:lstStyle>
            <a:lvl1pPr marL="0" indent="0">
              <a:spcBef>
                <a:spcPts val="30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F36B01-A49B-4A9E-B276-D60D83410796}"/>
              </a:ext>
            </a:extLst>
          </p:cNvPr>
          <p:cNvGrpSpPr/>
          <p:nvPr/>
        </p:nvGrpSpPr>
        <p:grpSpPr bwMode="gray">
          <a:xfrm>
            <a:off x="446915" y="591197"/>
            <a:ext cx="587784" cy="45600"/>
            <a:chOff x="616542" y="591197"/>
            <a:chExt cx="587631" cy="45600"/>
          </a:xfrm>
        </p:grpSpPr>
        <p:sp>
          <p:nvSpPr>
            <p:cNvPr id="52" name="Google Shape;17;p2">
              <a:extLst>
                <a:ext uri="{FF2B5EF4-FFF2-40B4-BE49-F238E27FC236}">
                  <a16:creationId xmlns:a16="http://schemas.microsoft.com/office/drawing/2014/main" id="{5D3302A1-E9DC-4838-989A-68413E86B02A}"/>
                </a:ext>
              </a:extLst>
            </p:cNvPr>
            <p:cNvSpPr/>
            <p:nvPr userDrawn="1"/>
          </p:nvSpPr>
          <p:spPr bwMode="gray">
            <a:xfrm>
              <a:off x="616542" y="591197"/>
              <a:ext cx="293923" cy="45600"/>
            </a:xfrm>
            <a:prstGeom prst="rect">
              <a:avLst/>
            </a:prstGeom>
            <a:solidFill>
              <a:srgbClr val="0000C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  <p:sp>
          <p:nvSpPr>
            <p:cNvPr id="53" name="Google Shape;18;p2">
              <a:extLst>
                <a:ext uri="{FF2B5EF4-FFF2-40B4-BE49-F238E27FC236}">
                  <a16:creationId xmlns:a16="http://schemas.microsoft.com/office/drawing/2014/main" id="{B5D84995-F3EE-4DC3-A8E3-F8254A23326B}"/>
                </a:ext>
              </a:extLst>
            </p:cNvPr>
            <p:cNvSpPr/>
            <p:nvPr userDrawn="1"/>
          </p:nvSpPr>
          <p:spPr bwMode="gray">
            <a:xfrm>
              <a:off x="910250" y="591197"/>
              <a:ext cx="293923" cy="45600"/>
            </a:xfrm>
            <a:prstGeom prst="rect">
              <a:avLst/>
            </a:prstGeom>
            <a:solidFill>
              <a:srgbClr val="0095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</p:grpSp>
      <p:sp>
        <p:nvSpPr>
          <p:cNvPr id="54" name="Google Shape;49;p7">
            <a:extLst>
              <a:ext uri="{FF2B5EF4-FFF2-40B4-BE49-F238E27FC236}">
                <a16:creationId xmlns:a16="http://schemas.microsoft.com/office/drawing/2014/main" id="{4771DC95-2DA9-4515-8FEA-2DE1AA50D2C7}"/>
              </a:ext>
            </a:extLst>
          </p:cNvPr>
          <p:cNvSpPr/>
          <p:nvPr/>
        </p:nvSpPr>
        <p:spPr bwMode="gray">
          <a:xfrm>
            <a:off x="1" y="6216149"/>
            <a:ext cx="12192000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F466006E-96B1-4AD4-A9B9-84F544D50C40}"/>
              </a:ext>
            </a:extLst>
          </p:cNvPr>
          <p:cNvSpPr txBox="1">
            <a:spLocks/>
          </p:cNvSpPr>
          <p:nvPr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‹#›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5C009A2-5ABD-422C-9ADC-3359652A4F7C}"/>
              </a:ext>
            </a:extLst>
          </p:cNvPr>
          <p:cNvSpPr txBox="1">
            <a:spLocks/>
          </p:cNvSpPr>
          <p:nvPr/>
        </p:nvSpPr>
        <p:spPr bwMode="gray">
          <a:xfrm>
            <a:off x="9511082" y="6303596"/>
            <a:ext cx="2292920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</a:rPr>
              <a:t>Breakthroughs that change patients’ lives</a:t>
            </a:r>
          </a:p>
        </p:txBody>
      </p:sp>
      <p:pic>
        <p:nvPicPr>
          <p:cNvPr id="15" name="Google Shape;53;p7">
            <a:extLst>
              <a:ext uri="{FF2B5EF4-FFF2-40B4-BE49-F238E27FC236}">
                <a16:creationId xmlns:a16="http://schemas.microsoft.com/office/drawing/2014/main" id="{63B5640B-3052-4B35-A1E4-8BCE4445A0E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b="787"/>
          <a:stretch/>
        </p:blipFill>
        <p:spPr bwMode="gray">
          <a:xfrm>
            <a:off x="319499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7B8AF8B-27D1-42BE-885F-E789FE22774B}"/>
              </a:ext>
            </a:extLst>
          </p:cNvPr>
          <p:cNvSpPr txBox="1">
            <a:spLocks/>
          </p:cNvSpPr>
          <p:nvPr/>
        </p:nvSpPr>
        <p:spPr bwMode="gray">
          <a:xfrm>
            <a:off x="1601251" y="6303596"/>
            <a:ext cx="4143311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>
                <a:solidFill>
                  <a:srgbClr val="0000C9"/>
                </a:solidFill>
              </a:rPr>
              <a:t>BioMedicine Design</a:t>
            </a:r>
            <a:endParaRPr lang="en-US" sz="800" b="0">
              <a:solidFill>
                <a:srgbClr val="0000C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77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eft One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64FB57-BAFB-4669-B9D9-AAA93D307B4A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448173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80B37F4-BA1F-4599-9BF4-169E2382E7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48172" y="3913632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47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8F3BDE-5536-412E-9331-650A7E2E8AB3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448173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466D6BA-4968-4105-B0D7-E7BD687A80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48172" y="3914022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70E3D72-4322-4600-80EE-32F1EA906711}"/>
              </a:ext>
            </a:extLst>
          </p:cNvPr>
          <p:cNvSpPr>
            <a:spLocks noGrp="1"/>
          </p:cNvSpPr>
          <p:nvPr>
            <p:ph idx="22"/>
          </p:nvPr>
        </p:nvSpPr>
        <p:spPr bwMode="gray">
          <a:xfrm>
            <a:off x="6264588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FA8F5A1-9096-48CF-8981-DA7C92908D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264588" y="3914022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96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 lIns="0" rIns="0"/>
          <a:lstStyle>
            <a:lvl1pPr marL="0" indent="0">
              <a:lnSpc>
                <a:spcPct val="110000"/>
              </a:lnSpc>
              <a:buNone/>
              <a:defRPr sz="3600"/>
            </a:lvl1pPr>
            <a:lvl2pPr marL="461963" indent="-233363">
              <a:defRPr sz="3200"/>
            </a:lvl2pPr>
            <a:lvl3pPr marL="738188" indent="-225425">
              <a:defRPr sz="2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4426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ld Statement Blue">
    <p:bg>
      <p:bgPr>
        <a:solidFill>
          <a:srgbClr val="00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48172" y="1801368"/>
            <a:ext cx="11295782" cy="3950208"/>
          </a:xfrm>
        </p:spPr>
        <p:txBody>
          <a:bodyPr lIns="0" rIns="0"/>
          <a:lstStyle>
            <a:lvl1pPr marL="0" indent="0">
              <a:lnSpc>
                <a:spcPct val="110000"/>
              </a:lnSpc>
              <a:buNone/>
              <a:defRPr sz="3600">
                <a:solidFill>
                  <a:schemeClr val="bg1"/>
                </a:solidFill>
              </a:defRPr>
            </a:lvl1pPr>
            <a:lvl2pPr marL="461963" indent="-233363">
              <a:defRPr sz="3200">
                <a:solidFill>
                  <a:schemeClr val="bg1"/>
                </a:solidFill>
              </a:defRPr>
            </a:lvl2pPr>
            <a:lvl3pPr marL="738188" indent="-225425"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oogle Shape;311;p30">
            <a:extLst>
              <a:ext uri="{FF2B5EF4-FFF2-40B4-BE49-F238E27FC236}">
                <a16:creationId xmlns:a16="http://schemas.microsoft.com/office/drawing/2014/main" id="{90C4AA53-0CE6-42BF-A73D-4ABB5CCDDA5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" b="1866"/>
          <a:stretch/>
        </p:blipFill>
        <p:spPr bwMode="inv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4F9877C-A82F-4B6B-BD9C-066CF647CE7A}"/>
              </a:ext>
            </a:extLst>
          </p:cNvPr>
          <p:cNvGrpSpPr/>
          <p:nvPr/>
        </p:nvGrpSpPr>
        <p:grpSpPr bwMode="black">
          <a:xfrm>
            <a:off x="446915" y="326296"/>
            <a:ext cx="587784" cy="45600"/>
            <a:chOff x="616542" y="591197"/>
            <a:chExt cx="587631" cy="45600"/>
          </a:xfrm>
          <a:solidFill>
            <a:schemeClr val="bg1"/>
          </a:solidFill>
        </p:grpSpPr>
        <p:sp>
          <p:nvSpPr>
            <p:cNvPr id="6" name="Google Shape;17;p2">
              <a:extLst>
                <a:ext uri="{FF2B5EF4-FFF2-40B4-BE49-F238E27FC236}">
                  <a16:creationId xmlns:a16="http://schemas.microsoft.com/office/drawing/2014/main" id="{E37A9FAD-22CF-483D-BFEE-A660FD0A10AC}"/>
                </a:ext>
              </a:extLst>
            </p:cNvPr>
            <p:cNvSpPr/>
            <p:nvPr userDrawn="1"/>
          </p:nvSpPr>
          <p:spPr bwMode="black">
            <a:xfrm>
              <a:off x="616542" y="591197"/>
              <a:ext cx="293923" cy="45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  <p:sp>
          <p:nvSpPr>
            <p:cNvPr id="7" name="Google Shape;18;p2">
              <a:extLst>
                <a:ext uri="{FF2B5EF4-FFF2-40B4-BE49-F238E27FC236}">
                  <a16:creationId xmlns:a16="http://schemas.microsoft.com/office/drawing/2014/main" id="{03F89CAE-CCC7-471C-BADA-2585024AD7C1}"/>
                </a:ext>
              </a:extLst>
            </p:cNvPr>
            <p:cNvSpPr/>
            <p:nvPr userDrawn="1"/>
          </p:nvSpPr>
          <p:spPr bwMode="black">
            <a:xfrm>
              <a:off x="910250" y="591197"/>
              <a:ext cx="293923" cy="45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904B2BB-C8F1-419C-B295-DA30917AB874}"/>
              </a:ext>
            </a:extLst>
          </p:cNvPr>
          <p:cNvSpPr txBox="1">
            <a:spLocks/>
          </p:cNvSpPr>
          <p:nvPr/>
        </p:nvSpPr>
        <p:spPr bwMode="auto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8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49DF3-9C56-4D4C-893B-551E46E16593}"/>
              </a:ext>
            </a:extLst>
          </p:cNvPr>
          <p:cNvSpPr txBox="1"/>
          <p:nvPr/>
        </p:nvSpPr>
        <p:spPr bwMode="gray">
          <a:xfrm>
            <a:off x="1591227" y="6483987"/>
            <a:ext cx="914638" cy="231382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800" b="1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BioMedicine Design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8F0182-F4A4-42F9-BF8D-63DDAF540976}"/>
              </a:ext>
            </a:extLst>
          </p:cNvPr>
          <p:cNvSpPr txBox="1">
            <a:spLocks/>
          </p:cNvSpPr>
          <p:nvPr/>
        </p:nvSpPr>
        <p:spPr bwMode="gray">
          <a:xfrm>
            <a:off x="9403416" y="6303596"/>
            <a:ext cx="2292920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>
                <a:solidFill>
                  <a:schemeClr val="bg1"/>
                </a:solidFill>
              </a:rPr>
              <a:t>Breakthroughs that change patients’ lives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637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9F8F-0705-4930-A7E3-56EE08EFB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6FA16-5990-4728-B5D8-9A0CCBEBB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92C5-0060-4B7B-992A-0ABFA5F1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11601-E433-47A4-ADE2-E96C549F6340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64833-762C-4A89-8E73-BBC5FD4E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8CC3-A62A-423C-B55D-96A2E375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38CB7-73EC-4D20-8AF4-E5519D269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52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44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082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Slide"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 descr="A picture containing accessory, umbrella, sunglasses, spectacles&#10;&#10;Description automatically generated">
            <a:extLst>
              <a:ext uri="{FF2B5EF4-FFF2-40B4-BE49-F238E27FC236}">
                <a16:creationId xmlns:a16="http://schemas.microsoft.com/office/drawing/2014/main" id="{2DC16F02-BAF4-4EBA-B856-EE0B01A67E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" y="0"/>
            <a:ext cx="12192000" cy="685621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448173" y="4215384"/>
            <a:ext cx="4234775" cy="905256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00050" indent="0">
              <a:buNone/>
              <a:defRPr/>
            </a:lvl2pPr>
            <a:lvl3pPr marL="742950" indent="0">
              <a:buNone/>
              <a:defRPr/>
            </a:lvl3pPr>
            <a:lvl4pPr marL="1095375" indent="0">
              <a:buNone/>
              <a:defRPr/>
            </a:lvl4pPr>
            <a:lvl5pPr marL="13700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8173" y="2560320"/>
            <a:ext cx="4234775" cy="1508760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2800" b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Google Shape;49;p7">
            <a:extLst>
              <a:ext uri="{FF2B5EF4-FFF2-40B4-BE49-F238E27FC236}">
                <a16:creationId xmlns:a16="http://schemas.microsoft.com/office/drawing/2014/main" id="{D01DEFE8-92EA-4D72-9911-E9444EF4C65B}"/>
              </a:ext>
            </a:extLst>
          </p:cNvPr>
          <p:cNvSpPr/>
          <p:nvPr/>
        </p:nvSpPr>
        <p:spPr bwMode="gray">
          <a:xfrm>
            <a:off x="1" y="6216149"/>
            <a:ext cx="12192000" cy="641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7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DF916F-8B26-4E62-8230-AE3626C83AC8}"/>
              </a:ext>
            </a:extLst>
          </p:cNvPr>
          <p:cNvSpPr txBox="1">
            <a:spLocks/>
          </p:cNvSpPr>
          <p:nvPr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‹#›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13C7A91-F9DC-4658-B20C-2A7DBB36F4E8}"/>
              </a:ext>
            </a:extLst>
          </p:cNvPr>
          <p:cNvSpPr txBox="1">
            <a:spLocks/>
          </p:cNvSpPr>
          <p:nvPr/>
        </p:nvSpPr>
        <p:spPr bwMode="gray">
          <a:xfrm>
            <a:off x="9449721" y="6309224"/>
            <a:ext cx="2292920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</a:rPr>
              <a:t>Breakthroughs that change patients’ lives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4C0054-C272-4239-A930-79084C1E6AB7}"/>
              </a:ext>
            </a:extLst>
          </p:cNvPr>
          <p:cNvSpPr txBox="1">
            <a:spLocks/>
          </p:cNvSpPr>
          <p:nvPr/>
        </p:nvSpPr>
        <p:spPr bwMode="gray">
          <a:xfrm>
            <a:off x="1866229" y="6300660"/>
            <a:ext cx="4143311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>
                <a:solidFill>
                  <a:srgbClr val="0000C9"/>
                </a:solidFill>
              </a:rPr>
              <a:t>BioMedicine Design</a:t>
            </a:r>
          </a:p>
        </p:txBody>
      </p:sp>
      <p:pic>
        <p:nvPicPr>
          <p:cNvPr id="15" name="Google Shape;53;p7">
            <a:extLst>
              <a:ext uri="{FF2B5EF4-FFF2-40B4-BE49-F238E27FC236}">
                <a16:creationId xmlns:a16="http://schemas.microsoft.com/office/drawing/2014/main" id="{C778A473-03AB-4E3C-8B60-A66FC215CA1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20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1801368"/>
            <a:ext cx="11295782" cy="3950208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571500" indent="-169863">
              <a:defRPr/>
            </a:lvl2pPr>
            <a:lvl3pPr marL="742950" indent="-171450">
              <a:defRPr/>
            </a:lvl3pPr>
            <a:lvl4pPr marL="971550" indent="-171450">
              <a:defRPr/>
            </a:lvl4pPr>
            <a:lvl5pPr marL="1171575" indent="-14287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3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9639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2" y="2368296"/>
            <a:ext cx="11294524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11295782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89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Left Two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173" y="2368296"/>
            <a:ext cx="5487829" cy="3383280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8172" y="5806440"/>
            <a:ext cx="11295782" cy="347472"/>
          </a:xfr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buClr>
                <a:schemeClr val="accent2"/>
              </a:buClr>
              <a:buSzPct val="85000"/>
              <a:buFont typeface="Arial" pitchFamily="34" charset="0"/>
              <a:buNone/>
              <a:tabLst>
                <a:tab pos="174625" algn="r"/>
                <a:tab pos="228600" algn="l"/>
              </a:tabLst>
              <a:defRPr lang="en-US" sz="800" kern="1200" dirty="0">
                <a:solidFill>
                  <a:srgbClr val="A1AAB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source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48172" y="1307593"/>
            <a:ext cx="11295782" cy="39694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>
            <a:lvl1pPr marL="0" indent="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 kern="1200" dirty="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BC15F-9414-4FEE-B69B-9BD23E3F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448172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67B850-9BA5-436D-90B5-3B94C065572F}"/>
              </a:ext>
            </a:extLst>
          </p:cNvPr>
          <p:cNvSpPr>
            <a:spLocks noGrp="1"/>
          </p:cNvSpPr>
          <p:nvPr>
            <p:ph idx="18"/>
          </p:nvPr>
        </p:nvSpPr>
        <p:spPr bwMode="gray">
          <a:xfrm>
            <a:off x="6264588" y="236829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0AED57-71AA-40F0-8FED-14CBC67B52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264588" y="1801368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8AB6F3-8F33-46C5-B8AF-C6C2DBA35DAC}"/>
              </a:ext>
            </a:extLst>
          </p:cNvPr>
          <p:cNvSpPr>
            <a:spLocks noGrp="1"/>
          </p:cNvSpPr>
          <p:nvPr>
            <p:ph idx="20"/>
          </p:nvPr>
        </p:nvSpPr>
        <p:spPr bwMode="gray">
          <a:xfrm>
            <a:off x="6264588" y="4471416"/>
            <a:ext cx="5487829" cy="1276312"/>
          </a:xfrm>
        </p:spPr>
        <p:txBody>
          <a:bodyPr/>
          <a:lstStyle>
            <a:lvl1pPr marL="173038" indent="-173038">
              <a:spcBef>
                <a:spcPts val="1000"/>
              </a:spcBef>
              <a:defRPr sz="1600"/>
            </a:lvl1pPr>
            <a:lvl2pPr marL="347663" indent="-119063">
              <a:spcBef>
                <a:spcPts val="500"/>
              </a:spcBef>
              <a:defRPr sz="1400"/>
            </a:lvl2pPr>
            <a:lvl3pPr marL="512763" indent="-107950">
              <a:spcBef>
                <a:spcPts val="200"/>
              </a:spcBef>
              <a:defRPr sz="1200"/>
            </a:lvl3pPr>
            <a:lvl4pPr marL="685800" indent="-109538">
              <a:spcBef>
                <a:spcPts val="200"/>
              </a:spcBef>
              <a:defRPr sz="1100"/>
            </a:lvl4pPr>
            <a:lvl5pPr marL="858838" indent="-117475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EA1C6BA-0114-4F33-85B2-4176902D0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264588" y="3911906"/>
            <a:ext cx="5487829" cy="521208"/>
          </a:xfrm>
          <a:solidFill>
            <a:schemeClr val="bg1"/>
          </a:solidFill>
          <a:effectLst>
            <a:outerShdw dist="12700" dir="16200000" rotWithShape="0">
              <a:schemeClr val="bg1">
                <a:lumMod val="75000"/>
              </a:schemeClr>
            </a:outerShdw>
          </a:effectLst>
        </p:spPr>
        <p:txBody>
          <a:bodyPr lIns="0" tIns="91440" rIns="0"/>
          <a:lstStyle>
            <a:lvl1pPr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828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6912" y="1801368"/>
            <a:ext cx="11295782" cy="3950208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46914" y="484632"/>
            <a:ext cx="11295782" cy="850392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4DB309-1BC3-452B-AA12-02F70E3CF3C4}"/>
              </a:ext>
            </a:extLst>
          </p:cNvPr>
          <p:cNvGrpSpPr/>
          <p:nvPr/>
        </p:nvGrpSpPr>
        <p:grpSpPr bwMode="gray">
          <a:xfrm>
            <a:off x="446915" y="326296"/>
            <a:ext cx="587784" cy="45600"/>
            <a:chOff x="616542" y="591197"/>
            <a:chExt cx="587631" cy="45600"/>
          </a:xfrm>
        </p:grpSpPr>
        <p:sp>
          <p:nvSpPr>
            <p:cNvPr id="13" name="Google Shape;17;p2">
              <a:extLst>
                <a:ext uri="{FF2B5EF4-FFF2-40B4-BE49-F238E27FC236}">
                  <a16:creationId xmlns:a16="http://schemas.microsoft.com/office/drawing/2014/main" id="{C75766B0-97F2-444A-9E42-E0CBE795461F}"/>
                </a:ext>
              </a:extLst>
            </p:cNvPr>
            <p:cNvSpPr/>
            <p:nvPr userDrawn="1"/>
          </p:nvSpPr>
          <p:spPr bwMode="gray">
            <a:xfrm>
              <a:off x="616542" y="591197"/>
              <a:ext cx="293923" cy="45600"/>
            </a:xfrm>
            <a:prstGeom prst="rect">
              <a:avLst/>
            </a:prstGeom>
            <a:solidFill>
              <a:srgbClr val="0000C9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  <p:sp>
          <p:nvSpPr>
            <p:cNvPr id="14" name="Google Shape;18;p2">
              <a:extLst>
                <a:ext uri="{FF2B5EF4-FFF2-40B4-BE49-F238E27FC236}">
                  <a16:creationId xmlns:a16="http://schemas.microsoft.com/office/drawing/2014/main" id="{05F9DAF3-DD76-41B5-93EF-0334C2738E2C}"/>
                </a:ext>
              </a:extLst>
            </p:cNvPr>
            <p:cNvSpPr/>
            <p:nvPr userDrawn="1"/>
          </p:nvSpPr>
          <p:spPr bwMode="gray">
            <a:xfrm>
              <a:off x="910250" y="591197"/>
              <a:ext cx="293923" cy="45600"/>
            </a:xfrm>
            <a:prstGeom prst="rect">
              <a:avLst/>
            </a:prstGeom>
            <a:solidFill>
              <a:srgbClr val="0095FF"/>
            </a:solidFill>
            <a:ln>
              <a:noFill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7"/>
            </a:p>
          </p:txBody>
        </p:sp>
      </p:grpSp>
      <p:pic>
        <p:nvPicPr>
          <p:cNvPr id="19" name="Google Shape;53;p7">
            <a:extLst>
              <a:ext uri="{FF2B5EF4-FFF2-40B4-BE49-F238E27FC236}">
                <a16:creationId xmlns:a16="http://schemas.microsoft.com/office/drawing/2014/main" id="{F9F93DF4-D19B-46BE-B88F-8BB1DA82CA3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b="787"/>
          <a:stretch/>
        </p:blipFill>
        <p:spPr bwMode="gray">
          <a:xfrm>
            <a:off x="446914" y="6346663"/>
            <a:ext cx="914638" cy="37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6C14D5-25B9-40A9-A7B3-25F17FEDDC36}"/>
              </a:ext>
            </a:extLst>
          </p:cNvPr>
          <p:cNvSpPr txBox="1">
            <a:spLocks/>
          </p:cNvSpPr>
          <p:nvPr/>
        </p:nvSpPr>
        <p:spPr bwMode="gray">
          <a:xfrm>
            <a:off x="11466324" y="6303596"/>
            <a:ext cx="276370" cy="335382"/>
          </a:xfrm>
          <a:prstGeom prst="rect">
            <a:avLst/>
          </a:prstGeom>
        </p:spPr>
        <p:txBody>
          <a:bodyPr wrap="square" lIns="0" tIns="0" rIns="0" bIns="0" anchor="b" anchorCtr="0"/>
          <a:lstStyle>
            <a:defPPr>
              <a:defRPr lang="en-US"/>
            </a:defPPr>
            <a:lvl1pPr marL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9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C0926A-889A-463A-A5EA-682F15689EEF}" type="slidenum">
              <a:rPr lang="en-US" sz="800" smtClean="0">
                <a:solidFill>
                  <a:srgbClr val="A1AAB1"/>
                </a:solidFill>
                <a:latin typeface="+mn-lt"/>
              </a:rPr>
              <a:pPr/>
              <a:t>‹#›</a:t>
            </a:fld>
            <a:endParaRPr lang="en-US" sz="800">
              <a:solidFill>
                <a:srgbClr val="A1AAB1"/>
              </a:solidFill>
              <a:latin typeface="+mn-lt"/>
            </a:endParaRPr>
          </a:p>
        </p:txBody>
      </p:sp>
      <p:sp>
        <p:nvSpPr>
          <p:cNvPr id="15" name="Google Shape;52;p7">
            <a:extLst>
              <a:ext uri="{FF2B5EF4-FFF2-40B4-BE49-F238E27FC236}">
                <a16:creationId xmlns:a16="http://schemas.microsoft.com/office/drawing/2014/main" id="{32B9580A-B465-4E15-BAF0-0919554158DC}"/>
              </a:ext>
            </a:extLst>
          </p:cNvPr>
          <p:cNvSpPr txBox="1"/>
          <p:nvPr/>
        </p:nvSpPr>
        <p:spPr bwMode="gray">
          <a:xfrm>
            <a:off x="6255620" y="6385611"/>
            <a:ext cx="5348889" cy="335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A1AAB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5B5027-9C8E-4D3E-B630-4D23F5F13B50}"/>
              </a:ext>
            </a:extLst>
          </p:cNvPr>
          <p:cNvSpPr txBox="1">
            <a:spLocks/>
          </p:cNvSpPr>
          <p:nvPr/>
        </p:nvSpPr>
        <p:spPr bwMode="gray">
          <a:xfrm>
            <a:off x="1728666" y="6303596"/>
            <a:ext cx="4143311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1">
                <a:solidFill>
                  <a:srgbClr val="0000C9"/>
                </a:solidFill>
              </a:rPr>
              <a:t>BioMedicine Design</a:t>
            </a:r>
            <a:endParaRPr lang="en-US" sz="800" b="0">
              <a:solidFill>
                <a:srgbClr val="0000C9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BF889A4-623F-4FC3-8200-F807FDCE748D}"/>
              </a:ext>
            </a:extLst>
          </p:cNvPr>
          <p:cNvSpPr txBox="1">
            <a:spLocks/>
          </p:cNvSpPr>
          <p:nvPr/>
        </p:nvSpPr>
        <p:spPr bwMode="gray">
          <a:xfrm>
            <a:off x="9449721" y="6309224"/>
            <a:ext cx="2292920" cy="3353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lang="en-US" sz="1200" kern="1200">
                <a:solidFill>
                  <a:srgbClr val="00004E"/>
                </a:solidFill>
                <a:latin typeface="+mn-lt"/>
                <a:ea typeface="+mn-ea"/>
                <a:cs typeface="+mn-cs"/>
              </a:defRPr>
            </a:lvl1pPr>
            <a:lvl2pPr marL="457200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9025" indent="-114300" algn="l" defTabSz="914400" rtl="0" eaLnBrk="1" latinLnBrk="0" hangingPunct="1">
              <a:lnSpc>
                <a:spcPct val="9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00" b="0">
                <a:solidFill>
                  <a:schemeClr val="bg1">
                    <a:lumMod val="65000"/>
                  </a:schemeClr>
                </a:solidFill>
              </a:rPr>
              <a:t>Breakthroughs that change patients’ lives</a:t>
            </a:r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357943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85000"/>
        </a:lnSpc>
        <a:spcBef>
          <a:spcPts val="0"/>
        </a:spcBef>
        <a:buNone/>
        <a:defRPr lang="en-US" sz="27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2000"/>
        </a:spcBef>
        <a:buClrTx/>
        <a:buSzPct val="100000"/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9863" algn="l" defTabSz="914400" rtl="0" eaLnBrk="1" latinLnBrk="0" hangingPunct="1">
        <a:lnSpc>
          <a:spcPct val="90000"/>
        </a:lnSpc>
        <a:spcBef>
          <a:spcPts val="10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1450" algn="l" defTabSz="914400" rtl="0" eaLnBrk="1" latinLnBrk="0" hangingPunct="1">
        <a:lnSpc>
          <a:spcPct val="90000"/>
        </a:lnSpc>
        <a:spcBef>
          <a:spcPts val="5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71450" algn="l" defTabSz="914400" rtl="0" eaLnBrk="1" latinLnBrk="0" hangingPunct="1">
        <a:lnSpc>
          <a:spcPct val="90000"/>
        </a:lnSpc>
        <a:spcBef>
          <a:spcPts val="2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89025" indent="-114300" algn="l" defTabSz="914400" rtl="0" eaLnBrk="1" latinLnBrk="0" hangingPunct="1">
        <a:lnSpc>
          <a:spcPct val="90000"/>
        </a:lnSpc>
        <a:spcBef>
          <a:spcPts val="100"/>
        </a:spcBef>
        <a:buClrTx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1.png"/><Relationship Id="rId7" Type="http://schemas.openxmlformats.org/officeDocument/2006/relationships/image" Target="../media/image10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E475-65FE-4AB1-8895-C1D733222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179" y="1817070"/>
            <a:ext cx="9144000" cy="2387600"/>
          </a:xfrm>
        </p:spPr>
        <p:txBody>
          <a:bodyPr/>
          <a:lstStyle/>
          <a:p>
            <a:r>
              <a:rPr lang="en-US" sz="50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Unlocking the Power of </a:t>
            </a:r>
            <a:r>
              <a:rPr lang="en-US" sz="50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Genedata</a:t>
            </a:r>
            <a:r>
              <a:rPr lang="en-US" sz="50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Biologics: </a:t>
            </a:r>
            <a:br>
              <a:rPr lang="en-US" sz="50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50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Exploring How We Use The </a:t>
            </a:r>
            <a:r>
              <a:rPr lang="en-US" sz="50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Genedata</a:t>
            </a:r>
            <a:r>
              <a:rPr lang="en-US" sz="50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Biologics Within BMD</a:t>
            </a:r>
            <a:endParaRPr lang="en-US" sz="5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D2719-8D39-4DA4-8480-547F4FCF5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7690"/>
            <a:ext cx="9144000" cy="1655762"/>
          </a:xfr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 err="1"/>
              <a:t>Yinfeng</a:t>
            </a:r>
            <a:r>
              <a:rPr lang="en-US"/>
              <a:t> Zhang, Diana </a:t>
            </a:r>
            <a:r>
              <a:rPr lang="en-US" err="1"/>
              <a:t>Sapashnik</a:t>
            </a:r>
          </a:p>
          <a:p>
            <a:r>
              <a:rPr lang="en-US"/>
              <a:t>September 14th, 2023</a:t>
            </a:r>
          </a:p>
        </p:txBody>
      </p:sp>
    </p:spTree>
    <p:extLst>
      <p:ext uri="{BB962C8B-B14F-4D97-AF65-F5344CB8AC3E}">
        <p14:creationId xmlns:p14="http://schemas.microsoft.com/office/powerpoint/2010/main" val="2110693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3DB09-E4AB-4FA4-AD3E-403475EC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Expression Batches (PEB)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2C7FB9-E0BE-4628-A388-A19A7B1F694D}"/>
              </a:ext>
            </a:extLst>
          </p:cNvPr>
          <p:cNvSpPr txBox="1"/>
          <p:nvPr/>
        </p:nvSpPr>
        <p:spPr bwMode="gray">
          <a:xfrm>
            <a:off x="446914" y="1109350"/>
            <a:ext cx="4677896" cy="5450110"/>
          </a:xfrm>
          <a:prstGeom prst="rect">
            <a:avLst/>
          </a:prstGeom>
        </p:spPr>
        <p:txBody>
          <a:bodyPr wrap="square" lIns="45720" tIns="45720" rIns="45720" bIns="45720" rtlCol="0" anchor="t">
            <a:noAutofit/>
          </a:bodyPr>
          <a:lstStyle/>
          <a:p>
            <a:pPr marL="171450" indent="-1714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cs typeface="Arial"/>
              </a:rPr>
              <a:t>PEB is a combination of a Vector Batch (VB) and a Host Cell Line (Cell Free option for mRNA)</a:t>
            </a:r>
            <a:endParaRPr lang="en-US" sz="1400"/>
          </a:p>
          <a:p>
            <a:pPr marL="171450" indent="-17145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/>
              <a:t>Batch Type can be set to Protein, Nucleic Acid for mRNA, or Virus for legacy AAV; Batch Subtype is optional</a:t>
            </a:r>
            <a:endParaRPr lang="en-US"/>
          </a:p>
          <a:p>
            <a:pPr marL="171450" indent="-17145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/>
              <a:t>mRNA : What is the expression batch? </a:t>
            </a:r>
          </a:p>
          <a:p>
            <a:pPr algn="l">
              <a:lnSpc>
                <a:spcPct val="150000"/>
              </a:lnSpc>
              <a:spcBef>
                <a:spcPts val="1000"/>
              </a:spcBef>
            </a:pPr>
            <a:endParaRPr lang="en-US" sz="1400"/>
          </a:p>
          <a:p>
            <a:pPr algn="l">
              <a:lnSpc>
                <a:spcPct val="150000"/>
              </a:lnSpc>
              <a:spcBef>
                <a:spcPts val="1000"/>
              </a:spcBef>
            </a:pPr>
            <a:endParaRPr lang="en-US" sz="1400"/>
          </a:p>
          <a:p>
            <a:pPr algn="l">
              <a:lnSpc>
                <a:spcPct val="150000"/>
              </a:lnSpc>
              <a:spcBef>
                <a:spcPts val="1000"/>
              </a:spcBef>
            </a:pPr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53432-1282-2422-0CE3-5B1D1E8F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84" y="3577049"/>
            <a:ext cx="4344266" cy="2172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162421-02A3-290B-5B96-DF1CABCC3751}"/>
              </a:ext>
            </a:extLst>
          </p:cNvPr>
          <p:cNvSpPr txBox="1"/>
          <p:nvPr/>
        </p:nvSpPr>
        <p:spPr bwMode="gray">
          <a:xfrm>
            <a:off x="592666" y="3658809"/>
            <a:ext cx="508000" cy="2585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cs typeface="Arial" panose="020B0604020202020204"/>
              </a:rPr>
              <a:t>TPP</a:t>
            </a:r>
            <a:endParaRPr lang="en-US" sz="1200" b="1" err="1">
              <a:cs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5A68E-19B7-C417-FA80-FE660BF910B5}"/>
              </a:ext>
            </a:extLst>
          </p:cNvPr>
          <p:cNvSpPr txBox="1"/>
          <p:nvPr/>
        </p:nvSpPr>
        <p:spPr bwMode="gray">
          <a:xfrm>
            <a:off x="1100665" y="3658809"/>
            <a:ext cx="508000" cy="2585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cs typeface="Arial" panose="020B0604020202020204"/>
              </a:rPr>
              <a:t>VEC</a:t>
            </a:r>
            <a:endParaRPr lang="en-US" sz="1200" b="1" err="1">
              <a:cs typeface="Arial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8419-B3E3-A83B-419F-63E6234A21F3}"/>
              </a:ext>
            </a:extLst>
          </p:cNvPr>
          <p:cNvSpPr txBox="1"/>
          <p:nvPr/>
        </p:nvSpPr>
        <p:spPr bwMode="gray">
          <a:xfrm>
            <a:off x="3943045" y="3531809"/>
            <a:ext cx="508000" cy="2585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cs typeface="Arial" panose="020B0604020202020204"/>
              </a:rPr>
              <a:t>VB</a:t>
            </a:r>
            <a:endParaRPr lang="en-US" sz="1200" b="1" err="1">
              <a:cs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C036E-55DA-1989-42E6-248E64D51961}"/>
              </a:ext>
            </a:extLst>
          </p:cNvPr>
          <p:cNvSpPr txBox="1"/>
          <p:nvPr/>
        </p:nvSpPr>
        <p:spPr bwMode="gray">
          <a:xfrm>
            <a:off x="695473" y="5412617"/>
            <a:ext cx="508000" cy="2585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cs typeface="Arial" panose="020B0604020202020204"/>
              </a:rPr>
              <a:t>PEB</a:t>
            </a:r>
            <a:endParaRPr lang="en-US" sz="1200" b="1" err="1">
              <a:cs typeface="Arial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7A039E-7E85-B6D9-45F3-6E84B98FA922}"/>
              </a:ext>
            </a:extLst>
          </p:cNvPr>
          <p:cNvSpPr txBox="1"/>
          <p:nvPr/>
        </p:nvSpPr>
        <p:spPr bwMode="gray">
          <a:xfrm>
            <a:off x="2001758" y="4638521"/>
            <a:ext cx="816428" cy="2585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cs typeface="Arial" panose="020B0604020202020204"/>
              </a:rPr>
              <a:t>PPB (DS)</a:t>
            </a:r>
            <a:endParaRPr lang="en-US" sz="1200" b="1" err="1">
              <a:cs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C3701-BB6C-BE88-3BD5-226047EA8925}"/>
              </a:ext>
            </a:extLst>
          </p:cNvPr>
          <p:cNvSpPr txBox="1"/>
          <p:nvPr/>
        </p:nvSpPr>
        <p:spPr bwMode="gray">
          <a:xfrm>
            <a:off x="2878662" y="4638520"/>
            <a:ext cx="816429" cy="2585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200" b="1">
                <a:cs typeface="Arial" panose="020B0604020202020204"/>
              </a:rPr>
              <a:t>PPB (DP)</a:t>
            </a:r>
            <a:endParaRPr lang="en-US" sz="1200" b="1" err="1">
              <a:cs typeface="Arial" panose="020B0604020202020204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6FA1B9C-19BB-41D9-E231-D12104725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05" y="2579835"/>
            <a:ext cx="3825723" cy="3258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627D549-952E-95A7-3560-1D3F27AB6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04" y="232042"/>
            <a:ext cx="3662437" cy="1755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6483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FD85A-3552-4E53-BAC7-9CD95A6F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96" y="385538"/>
            <a:ext cx="11295782" cy="850392"/>
          </a:xfrm>
        </p:spPr>
        <p:txBody>
          <a:bodyPr/>
          <a:lstStyle/>
          <a:p>
            <a:r>
              <a:rPr lang="en-US"/>
              <a:t>Purification Batches - PPBs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B27C0-B969-43A1-AC4C-6F4C3DC2A789}"/>
              </a:ext>
            </a:extLst>
          </p:cNvPr>
          <p:cNvSpPr txBox="1"/>
          <p:nvPr/>
        </p:nvSpPr>
        <p:spPr bwMode="gray">
          <a:xfrm>
            <a:off x="351110" y="917856"/>
            <a:ext cx="5772867" cy="1444753"/>
          </a:xfrm>
          <a:prstGeom prst="rect">
            <a:avLst/>
          </a:prstGeom>
        </p:spPr>
        <p:txBody>
          <a:bodyPr wrap="square" lIns="45720" tIns="45720" rIns="4572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600"/>
              <a:t>Batch Type can be set to Protein, Nucleic Acid for mRNA, or Virus for legacy AAV; Batch Subtype is optional</a:t>
            </a:r>
            <a:endParaRPr lang="en-US"/>
          </a:p>
          <a:p>
            <a:pPr algn="l">
              <a:lnSpc>
                <a:spcPct val="150000"/>
              </a:lnSpc>
              <a:spcBef>
                <a:spcPts val="1000"/>
              </a:spcBef>
            </a:pPr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BA62F-5E90-470E-B745-0B899A51A3A6}"/>
              </a:ext>
            </a:extLst>
          </p:cNvPr>
          <p:cNvSpPr txBox="1"/>
          <p:nvPr/>
        </p:nvSpPr>
        <p:spPr bwMode="gray">
          <a:xfrm>
            <a:off x="356149" y="4245836"/>
            <a:ext cx="2430821" cy="451591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400"/>
              <a:t>Multiple PPBs can be related to a single TPP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B9D21C-9F5A-A304-45AA-B4FF524F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2" y="1689629"/>
            <a:ext cx="6219330" cy="23337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9F9057-B1F5-4DF8-05DA-8520C8B82E28}"/>
              </a:ext>
            </a:extLst>
          </p:cNvPr>
          <p:cNvCxnSpPr/>
          <p:nvPr/>
        </p:nvCxnSpPr>
        <p:spPr bwMode="gray">
          <a:xfrm flipH="1">
            <a:off x="2166337" y="2824575"/>
            <a:ext cx="849086" cy="0"/>
          </a:xfrm>
          <a:prstGeom prst="straightConnector1">
            <a:avLst/>
          </a:prstGeom>
          <a:ln>
            <a:solidFill>
              <a:srgbClr val="2030AA"/>
            </a:solidFill>
            <a:headEnd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B1CFED-C474-DCF4-CB67-5DA0A820AF75}"/>
              </a:ext>
            </a:extLst>
          </p:cNvPr>
          <p:cNvCxnSpPr/>
          <p:nvPr/>
        </p:nvCxnSpPr>
        <p:spPr bwMode="gray">
          <a:xfrm flipH="1">
            <a:off x="2787600" y="3963287"/>
            <a:ext cx="849086" cy="0"/>
          </a:xfrm>
          <a:prstGeom prst="straightConnector1">
            <a:avLst/>
          </a:prstGeom>
          <a:ln>
            <a:solidFill>
              <a:srgbClr val="2030AA"/>
            </a:solidFill>
            <a:headEnd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0C2AD2-1649-1205-10FB-FCB3265B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162" y="3836284"/>
            <a:ext cx="8657771" cy="26628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diagram of a parent&#10;&#10;Description automatically generated">
            <a:extLst>
              <a:ext uri="{FF2B5EF4-FFF2-40B4-BE49-F238E27FC236}">
                <a16:creationId xmlns:a16="http://schemas.microsoft.com/office/drawing/2014/main" id="{E18F6E1B-4635-9E95-AD3C-9917A9FAB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352" y="131466"/>
            <a:ext cx="2029581" cy="1714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C761B-BF20-DED2-4594-C1A9A7039B47}"/>
              </a:ext>
            </a:extLst>
          </p:cNvPr>
          <p:cNvSpPr txBox="1"/>
          <p:nvPr/>
        </p:nvSpPr>
        <p:spPr bwMode="gray">
          <a:xfrm>
            <a:off x="9976909" y="4534270"/>
            <a:ext cx="608405" cy="960436"/>
          </a:xfrm>
          <a:prstGeom prst="rect">
            <a:avLst/>
          </a:prstGeom>
          <a:ln w="38100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74E4D-CA89-FA34-73BD-1A28CA30D340}"/>
              </a:ext>
            </a:extLst>
          </p:cNvPr>
          <p:cNvSpPr txBox="1"/>
          <p:nvPr/>
        </p:nvSpPr>
        <p:spPr bwMode="gray">
          <a:xfrm>
            <a:off x="8283575" y="4534268"/>
            <a:ext cx="753547" cy="1958293"/>
          </a:xfrm>
          <a:prstGeom prst="rect">
            <a:avLst/>
          </a:prstGeom>
          <a:ln w="38100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A1625-102A-A879-FFEF-49A93036AA8E}"/>
              </a:ext>
            </a:extLst>
          </p:cNvPr>
          <p:cNvSpPr txBox="1"/>
          <p:nvPr/>
        </p:nvSpPr>
        <p:spPr bwMode="gray">
          <a:xfrm>
            <a:off x="3493860" y="4534268"/>
            <a:ext cx="1037785" cy="1958293"/>
          </a:xfrm>
          <a:prstGeom prst="rect">
            <a:avLst/>
          </a:prstGeom>
          <a:ln w="38100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8F9A-3956-8AAA-4901-F01E17BED59A}"/>
              </a:ext>
            </a:extLst>
          </p:cNvPr>
          <p:cNvSpPr txBox="1"/>
          <p:nvPr/>
        </p:nvSpPr>
        <p:spPr bwMode="gray">
          <a:xfrm>
            <a:off x="10660290" y="4068604"/>
            <a:ext cx="578167" cy="246817"/>
          </a:xfrm>
          <a:prstGeom prst="rect">
            <a:avLst/>
          </a:prstGeom>
          <a:ln w="38100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F84B567-D142-A409-EB0C-11A12EEA3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162" y="1980808"/>
            <a:ext cx="5410199" cy="1330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FB76F1-23ED-A1CD-06C6-AA598775A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008" y="250447"/>
            <a:ext cx="21621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8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FD85A-3552-4E53-BAC7-9CD95A6F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09" y="486954"/>
            <a:ext cx="11295782" cy="850392"/>
          </a:xfrm>
        </p:spPr>
        <p:txBody>
          <a:bodyPr/>
          <a:lstStyle/>
          <a:p>
            <a:r>
              <a:rPr lang="en-US"/>
              <a:t>Analyzing Batches - Laboratory Result Upload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ABCF5-780F-4F09-B387-0CB6066C3B3B}"/>
              </a:ext>
            </a:extLst>
          </p:cNvPr>
          <p:cNvSpPr txBox="1"/>
          <p:nvPr/>
        </p:nvSpPr>
        <p:spPr bwMode="gray">
          <a:xfrm>
            <a:off x="2075213" y="644954"/>
            <a:ext cx="6268569" cy="4467604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l">
              <a:lnSpc>
                <a:spcPct val="150000"/>
              </a:lnSpc>
              <a:spcBef>
                <a:spcPts val="1000"/>
              </a:spcBef>
            </a:pPr>
            <a:endParaRPr lang="en-US" sz="1600"/>
          </a:p>
          <a:p>
            <a:pPr marL="171450" indent="-17145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At each step of production, assays are run to confirm yields and batch quality</a:t>
            </a:r>
          </a:p>
          <a:p>
            <a:pPr marL="171450" indent="-17145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Assay results translate to Laboratory Results, which can be attached to any </a:t>
            </a:r>
            <a:r>
              <a:rPr lang="en-US" sz="1600" err="1"/>
              <a:t>Genedata</a:t>
            </a:r>
            <a:r>
              <a:rPr lang="en-US" sz="1600"/>
              <a:t> entity batch</a:t>
            </a:r>
          </a:p>
          <a:p>
            <a:pPr algn="l">
              <a:lnSpc>
                <a:spcPct val="150000"/>
              </a:lnSpc>
              <a:spcBef>
                <a:spcPts val="1000"/>
              </a:spcBef>
            </a:pPr>
            <a:endParaRPr lang="en-US" sz="1600"/>
          </a:p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en-US" sz="1400"/>
              <a:t>Plasmid Batch QC         Expression Batch QC        Purification Batch QC</a:t>
            </a:r>
          </a:p>
          <a:p>
            <a:pPr marL="171450" indent="-171450" algn="l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2F85A5-9AC4-4E0B-A703-B466E40A93DE}"/>
              </a:ext>
            </a:extLst>
          </p:cNvPr>
          <p:cNvSpPr/>
          <p:nvPr/>
        </p:nvSpPr>
        <p:spPr bwMode="gray">
          <a:xfrm>
            <a:off x="3652379" y="3491346"/>
            <a:ext cx="279070" cy="1543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3C89F78-25D9-425F-B326-C40A5D2F30AB}"/>
              </a:ext>
            </a:extLst>
          </p:cNvPr>
          <p:cNvSpPr/>
          <p:nvPr/>
        </p:nvSpPr>
        <p:spPr bwMode="gray">
          <a:xfrm>
            <a:off x="5768441" y="3491346"/>
            <a:ext cx="279070" cy="15438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63205-F588-FC21-1AD4-BA828EE3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6" y="3988169"/>
            <a:ext cx="6146718" cy="24770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4F742-E39C-6980-2E0D-42B708CE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735" y="941524"/>
            <a:ext cx="1647825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D176762-D822-720A-0DAB-06BECA4A0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210" y="3986492"/>
            <a:ext cx="5482771" cy="2193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23C3FD-BC20-11A4-06E4-69EC074B889B}"/>
              </a:ext>
            </a:extLst>
          </p:cNvPr>
          <p:cNvSpPr txBox="1"/>
          <p:nvPr/>
        </p:nvSpPr>
        <p:spPr bwMode="gray">
          <a:xfrm>
            <a:off x="11206236" y="4378476"/>
            <a:ext cx="882951" cy="1808238"/>
          </a:xfrm>
          <a:prstGeom prst="rect">
            <a:avLst/>
          </a:prstGeom>
          <a:noFill/>
          <a:ln w="28575">
            <a:solidFill>
              <a:srgbClr val="2030AA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A0B53D-F51A-0317-96D0-4731B836F600}"/>
              </a:ext>
            </a:extLst>
          </p:cNvPr>
          <p:cNvSpPr txBox="1"/>
          <p:nvPr/>
        </p:nvSpPr>
        <p:spPr bwMode="gray">
          <a:xfrm>
            <a:off x="6634235" y="4378475"/>
            <a:ext cx="628951" cy="1808238"/>
          </a:xfrm>
          <a:prstGeom prst="rect">
            <a:avLst/>
          </a:prstGeom>
          <a:noFill/>
          <a:ln w="28575">
            <a:solidFill>
              <a:srgbClr val="2030AA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AC3322-09CC-2FA2-8A29-861003C8BFDE}"/>
              </a:ext>
            </a:extLst>
          </p:cNvPr>
          <p:cNvCxnSpPr/>
          <p:nvPr/>
        </p:nvCxnSpPr>
        <p:spPr bwMode="gray">
          <a:xfrm>
            <a:off x="8227181" y="4773991"/>
            <a:ext cx="1730828" cy="1209"/>
          </a:xfrm>
          <a:prstGeom prst="straightConnector1">
            <a:avLst/>
          </a:prstGeom>
          <a:noFill/>
          <a:ln w="28575" cap="rnd">
            <a:solidFill>
              <a:srgbClr val="2030AA"/>
            </a:solidFill>
            <a:prstDash val="solid"/>
            <a:round/>
            <a:headEnd/>
            <a:tailEnd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1954EA-EEC7-B2FA-6CF2-7BA70CE7B1C4}"/>
              </a:ext>
            </a:extLst>
          </p:cNvPr>
          <p:cNvCxnSpPr>
            <a:cxnSpLocks/>
          </p:cNvCxnSpPr>
          <p:nvPr/>
        </p:nvCxnSpPr>
        <p:spPr bwMode="gray">
          <a:xfrm>
            <a:off x="8227180" y="5675085"/>
            <a:ext cx="1966685" cy="1209"/>
          </a:xfrm>
          <a:prstGeom prst="straightConnector1">
            <a:avLst/>
          </a:prstGeom>
          <a:noFill/>
          <a:ln w="28575" cap="rnd">
            <a:solidFill>
              <a:srgbClr val="2030AA"/>
            </a:solidFill>
            <a:prstDash val="solid"/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134420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FD85A-3552-4E53-BAC7-9CD95A6F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09" y="486954"/>
            <a:ext cx="11295782" cy="850392"/>
          </a:xfrm>
        </p:spPr>
        <p:txBody>
          <a:bodyPr/>
          <a:lstStyle/>
          <a:p>
            <a:r>
              <a:rPr lang="en-US" err="1"/>
              <a:t>GDBxT</a:t>
            </a:r>
            <a:r>
              <a:rPr lang="en-US"/>
              <a:t> Requests and Automatic </a:t>
            </a:r>
            <a:r>
              <a:rPr lang="en-US" err="1"/>
              <a:t>Genedata</a:t>
            </a:r>
            <a:r>
              <a:rPr lang="en-US"/>
              <a:t> Uploading</a:t>
            </a:r>
            <a:endParaRPr lang="en-US">
              <a:cs typeface="Arial"/>
            </a:endParaRPr>
          </a:p>
        </p:txBody>
      </p:sp>
      <p:pic>
        <p:nvPicPr>
          <p:cNvPr id="2" name="Picture 1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5D20296-FB65-5C60-E7CC-BE87797A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4" y="1661886"/>
            <a:ext cx="1628059" cy="2784324"/>
          </a:xfrm>
          <a:prstGeom prst="rect">
            <a:avLst/>
          </a:prstGeom>
        </p:spPr>
      </p:pic>
      <p:pic>
        <p:nvPicPr>
          <p:cNvPr id="4" name="Picture 3" descr="A blue screen with white text&#10;&#10;Description automatically generated">
            <a:extLst>
              <a:ext uri="{FF2B5EF4-FFF2-40B4-BE49-F238E27FC236}">
                <a16:creationId xmlns:a16="http://schemas.microsoft.com/office/drawing/2014/main" id="{C69023F5-2A43-F884-A190-ED531294B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80" y="3312659"/>
            <a:ext cx="1719490" cy="637873"/>
          </a:xfrm>
          <a:prstGeom prst="rect">
            <a:avLst/>
          </a:prstGeom>
        </p:spPr>
      </p:pic>
      <p:pic>
        <p:nvPicPr>
          <p:cNvPr id="5" name="Picture 4" descr="A screenshot of a blue screen&#10;&#10;Description automatically generated">
            <a:extLst>
              <a:ext uri="{FF2B5EF4-FFF2-40B4-BE49-F238E27FC236}">
                <a16:creationId xmlns:a16="http://schemas.microsoft.com/office/drawing/2014/main" id="{A987F07C-0822-B425-1C1E-55FB66C1F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1658257"/>
            <a:ext cx="1601108" cy="156996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D58A34F-C110-97FF-F0A9-E680D84A4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372" y="1663020"/>
            <a:ext cx="1693636" cy="1391105"/>
          </a:xfrm>
          <a:prstGeom prst="rect">
            <a:avLst/>
          </a:prstGeom>
        </p:spPr>
      </p:pic>
      <p:pic>
        <p:nvPicPr>
          <p:cNvPr id="7" name="Picture 6" descr="A blue screen with white text&#10;&#10;Description automatically generated">
            <a:extLst>
              <a:ext uri="{FF2B5EF4-FFF2-40B4-BE49-F238E27FC236}">
                <a16:creationId xmlns:a16="http://schemas.microsoft.com/office/drawing/2014/main" id="{E3656372-4F6A-67AC-E402-0069F7039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5514" y="3368146"/>
            <a:ext cx="1718734" cy="1040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43E27-E7CA-F9AC-047F-F637CCF0EFA6}"/>
              </a:ext>
            </a:extLst>
          </p:cNvPr>
          <p:cNvSpPr txBox="1"/>
          <p:nvPr/>
        </p:nvSpPr>
        <p:spPr bwMode="gray">
          <a:xfrm>
            <a:off x="411237" y="1260928"/>
            <a:ext cx="2703284" cy="2862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rgbClr val="0000C9"/>
                </a:solidFill>
                <a:cs typeface="Arial" panose="020B0604020202020204"/>
              </a:rPr>
              <a:t>Production Requests (RS, FRS)</a:t>
            </a:r>
            <a:endParaRPr lang="en-US" sz="1400" err="1">
              <a:solidFill>
                <a:srgbClr val="0000C9"/>
              </a:solidFill>
              <a:cs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BCCA5-CD74-14CB-A334-0D11DE766CE5}"/>
              </a:ext>
            </a:extLst>
          </p:cNvPr>
          <p:cNvSpPr txBox="1"/>
          <p:nvPr/>
        </p:nvSpPr>
        <p:spPr bwMode="gray">
          <a:xfrm>
            <a:off x="3404807" y="1260927"/>
            <a:ext cx="2431142" cy="2862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solidFill>
                  <a:srgbClr val="FF0000"/>
                </a:solidFill>
                <a:cs typeface="Arial" panose="020B0604020202020204"/>
              </a:rPr>
              <a:t>Analysis Requests (ARS)</a:t>
            </a:r>
            <a:endParaRPr lang="en-US" sz="1400" err="1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19F7-EF08-C63A-761D-043387C51436}"/>
              </a:ext>
            </a:extLst>
          </p:cNvPr>
          <p:cNvSpPr txBox="1"/>
          <p:nvPr/>
        </p:nvSpPr>
        <p:spPr bwMode="gray">
          <a:xfrm>
            <a:off x="635000" y="2041071"/>
            <a:ext cx="1387928" cy="2331357"/>
          </a:xfrm>
          <a:prstGeom prst="rect">
            <a:avLst/>
          </a:prstGeom>
          <a:noFill/>
          <a:ln w="28575">
            <a:solidFill>
              <a:srgbClr val="2030AA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85E0E-E4EA-6493-F11E-017E0BBE4A60}"/>
              </a:ext>
            </a:extLst>
          </p:cNvPr>
          <p:cNvSpPr txBox="1"/>
          <p:nvPr/>
        </p:nvSpPr>
        <p:spPr bwMode="gray">
          <a:xfrm>
            <a:off x="2376713" y="2639784"/>
            <a:ext cx="1242786" cy="190500"/>
          </a:xfrm>
          <a:prstGeom prst="rect">
            <a:avLst/>
          </a:prstGeom>
          <a:noFill/>
          <a:ln w="28575">
            <a:solidFill>
              <a:srgbClr val="2030AA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81423-87A4-BF35-0563-8417F84DF9E0}"/>
              </a:ext>
            </a:extLst>
          </p:cNvPr>
          <p:cNvSpPr txBox="1"/>
          <p:nvPr/>
        </p:nvSpPr>
        <p:spPr bwMode="gray">
          <a:xfrm>
            <a:off x="2431141" y="2016878"/>
            <a:ext cx="1242786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D4E63-796B-0C50-CB25-F14D9ADD3C27}"/>
              </a:ext>
            </a:extLst>
          </p:cNvPr>
          <p:cNvSpPr txBox="1"/>
          <p:nvPr/>
        </p:nvSpPr>
        <p:spPr bwMode="gray">
          <a:xfrm>
            <a:off x="2431140" y="3692068"/>
            <a:ext cx="928310" cy="166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3A5B9-D2DE-7E4A-312A-5CC85D777137}"/>
              </a:ext>
            </a:extLst>
          </p:cNvPr>
          <p:cNvSpPr txBox="1"/>
          <p:nvPr/>
        </p:nvSpPr>
        <p:spPr bwMode="gray">
          <a:xfrm>
            <a:off x="4384520" y="3698116"/>
            <a:ext cx="1551214" cy="438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B91BA-57C5-80F9-D625-4D39A0F7C2F0}"/>
              </a:ext>
            </a:extLst>
          </p:cNvPr>
          <p:cNvSpPr txBox="1"/>
          <p:nvPr/>
        </p:nvSpPr>
        <p:spPr bwMode="gray">
          <a:xfrm>
            <a:off x="4384519" y="2022925"/>
            <a:ext cx="1055310" cy="250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D99C3037-FCBE-E0B3-2B6D-FA1EBDC6F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4638" y="1441596"/>
            <a:ext cx="5555343" cy="1731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7DF5EC-56BB-A309-5FAC-EB66B9F3F4D9}"/>
              </a:ext>
            </a:extLst>
          </p:cNvPr>
          <p:cNvSpPr txBox="1"/>
          <p:nvPr/>
        </p:nvSpPr>
        <p:spPr bwMode="gray">
          <a:xfrm>
            <a:off x="8708569" y="1944307"/>
            <a:ext cx="1478643" cy="22678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92DAB03F-347B-69C7-903B-650F99246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829" y="3314473"/>
            <a:ext cx="5059438" cy="1583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 blue and black text&#10;&#10;Description automatically generated">
            <a:extLst>
              <a:ext uri="{FF2B5EF4-FFF2-40B4-BE49-F238E27FC236}">
                <a16:creationId xmlns:a16="http://schemas.microsoft.com/office/drawing/2014/main" id="{3C0D370E-A924-E9EA-2D39-3A00D9D1C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2733" y="3801928"/>
            <a:ext cx="1926772" cy="409236"/>
          </a:xfrm>
          <a:prstGeom prst="rect">
            <a:avLst/>
          </a:prstGeom>
        </p:spPr>
      </p:pic>
      <p:pic>
        <p:nvPicPr>
          <p:cNvPr id="23" name="Picture 22" descr="A close up of a text&#10;&#10;Description automatically generated">
            <a:extLst>
              <a:ext uri="{FF2B5EF4-FFF2-40B4-BE49-F238E27FC236}">
                <a16:creationId xmlns:a16="http://schemas.microsoft.com/office/drawing/2014/main" id="{E4E77874-8A60-4EDB-9BA3-36E855F23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5454" y="3371774"/>
            <a:ext cx="2030186" cy="434975"/>
          </a:xfrm>
          <a:prstGeom prst="rect">
            <a:avLst/>
          </a:prstGeom>
        </p:spPr>
      </p:pic>
      <p:pic>
        <p:nvPicPr>
          <p:cNvPr id="24" name="Picture 2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4441AB-12E1-7C93-3632-F4B975BEEB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81" y="4707661"/>
            <a:ext cx="2743200" cy="1760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419DC08-B311-3AC5-0BF2-28A029DD59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8306" y="4706522"/>
            <a:ext cx="2864152" cy="1762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blue and red rectangle with white text&#10;&#10;Description automatically generated">
            <a:extLst>
              <a:ext uri="{FF2B5EF4-FFF2-40B4-BE49-F238E27FC236}">
                <a16:creationId xmlns:a16="http://schemas.microsoft.com/office/drawing/2014/main" id="{E914454D-2699-EE74-96A2-BEA636739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5353" y="6049281"/>
            <a:ext cx="3329819" cy="4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7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A7036C-F463-237F-A3FE-92C05BE8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Genedata</a:t>
            </a:r>
            <a:r>
              <a:rPr lang="en-US" dirty="0">
                <a:ea typeface="+mj-lt"/>
                <a:cs typeface="+mj-lt"/>
              </a:rPr>
              <a:t> Biologics major workflow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4" name="Picture 3" descr="A diagram of a process">
            <a:extLst>
              <a:ext uri="{FF2B5EF4-FFF2-40B4-BE49-F238E27FC236}">
                <a16:creationId xmlns:a16="http://schemas.microsoft.com/office/drawing/2014/main" id="{E64CA6A7-186C-C0EE-B517-D6FAFD40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34" y="557777"/>
            <a:ext cx="8822266" cy="55561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D72193-1656-EFD5-EA12-F85B46FC3E9A}"/>
              </a:ext>
            </a:extLst>
          </p:cNvPr>
          <p:cNvSpPr/>
          <p:nvPr/>
        </p:nvSpPr>
        <p:spPr bwMode="gray">
          <a:xfrm>
            <a:off x="1313794" y="1043277"/>
            <a:ext cx="3394375" cy="458517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33B26-87F4-320A-11DD-22444D6CF91A}"/>
              </a:ext>
            </a:extLst>
          </p:cNvPr>
          <p:cNvSpPr txBox="1"/>
          <p:nvPr/>
        </p:nvSpPr>
        <p:spPr bwMode="gray">
          <a:xfrm>
            <a:off x="1903877" y="5814723"/>
            <a:ext cx="2214208" cy="355754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Identify lead candidates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0C867-1B9E-A823-22E6-404FD92761F4}"/>
              </a:ext>
            </a:extLst>
          </p:cNvPr>
          <p:cNvSpPr txBox="1"/>
          <p:nvPr/>
        </p:nvSpPr>
        <p:spPr bwMode="gray">
          <a:xfrm>
            <a:off x="5131986" y="5814723"/>
            <a:ext cx="2214208" cy="355754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5DD7D-D0A4-E1F6-BE98-04F7FBC5E048}"/>
              </a:ext>
            </a:extLst>
          </p:cNvPr>
          <p:cNvSpPr txBox="1"/>
          <p:nvPr/>
        </p:nvSpPr>
        <p:spPr bwMode="gray">
          <a:xfrm>
            <a:off x="5131986" y="5814723"/>
            <a:ext cx="2214208" cy="355754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Optimize characteristics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62BEA-E373-5489-1EFD-948ACB647C16}"/>
              </a:ext>
            </a:extLst>
          </p:cNvPr>
          <p:cNvSpPr txBox="1"/>
          <p:nvPr/>
        </p:nvSpPr>
        <p:spPr bwMode="gray">
          <a:xfrm>
            <a:off x="8335258" y="5806916"/>
            <a:ext cx="2214208" cy="355754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Produce target 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1EFDB-4B50-C33B-02C5-85812BEA7EC5}"/>
              </a:ext>
            </a:extLst>
          </p:cNvPr>
          <p:cNvSpPr txBox="1"/>
          <p:nvPr/>
        </p:nvSpPr>
        <p:spPr bwMode="gray">
          <a:xfrm>
            <a:off x="3544759" y="1064091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Antibody Clones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0ACBD-149F-FF64-93CA-6593F396E72B}"/>
              </a:ext>
            </a:extLst>
          </p:cNvPr>
          <p:cNvSpPr txBox="1"/>
          <p:nvPr/>
        </p:nvSpPr>
        <p:spPr bwMode="gray">
          <a:xfrm>
            <a:off x="7129284" y="1064091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TPPs</a:t>
            </a:r>
          </a:p>
        </p:txBody>
      </p:sp>
    </p:spTree>
    <p:extLst>
      <p:ext uri="{BB962C8B-B14F-4D97-AF65-F5344CB8AC3E}">
        <p14:creationId xmlns:p14="http://schemas.microsoft.com/office/powerpoint/2010/main" val="46315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A7036C-F463-237F-A3FE-92C05BE8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Genedata</a:t>
            </a:r>
            <a:r>
              <a:rPr lang="en-US" dirty="0">
                <a:ea typeface="+mj-lt"/>
                <a:cs typeface="+mj-lt"/>
              </a:rPr>
              <a:t> Biologics Entities in Antibody Screening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8CDEEB-6343-CEE6-A97A-8B3B6C1AA64C}"/>
              </a:ext>
            </a:extLst>
          </p:cNvPr>
          <p:cNvGrpSpPr/>
          <p:nvPr/>
        </p:nvGrpSpPr>
        <p:grpSpPr>
          <a:xfrm>
            <a:off x="2406845" y="909828"/>
            <a:ext cx="7238267" cy="5527134"/>
            <a:chOff x="2210533" y="909829"/>
            <a:chExt cx="7238267" cy="55271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768072-D40A-4E8B-74EA-C1398033E353}"/>
                </a:ext>
              </a:extLst>
            </p:cNvPr>
            <p:cNvGrpSpPr/>
            <p:nvPr/>
          </p:nvGrpSpPr>
          <p:grpSpPr>
            <a:xfrm>
              <a:off x="2210533" y="909829"/>
              <a:ext cx="7238267" cy="5527134"/>
              <a:chOff x="2210533" y="909829"/>
              <a:chExt cx="7238267" cy="5527134"/>
            </a:xfrm>
          </p:grpSpPr>
          <p:pic>
            <p:nvPicPr>
              <p:cNvPr id="2" name="Picture 1" descr="A diagram of a biologic project">
                <a:extLst>
                  <a:ext uri="{FF2B5EF4-FFF2-40B4-BE49-F238E27FC236}">
                    <a16:creationId xmlns:a16="http://schemas.microsoft.com/office/drawing/2014/main" id="{99F65F74-E39D-77A1-CACB-1044A873F0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835"/>
              <a:stretch/>
            </p:blipFill>
            <p:spPr>
              <a:xfrm>
                <a:off x="2210533" y="909829"/>
                <a:ext cx="7238267" cy="552713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B11BE53-5272-6756-8EFE-44A746D3224E}"/>
                  </a:ext>
                </a:extLst>
              </p:cNvPr>
              <p:cNvSpPr/>
              <p:nvPr/>
            </p:nvSpPr>
            <p:spPr bwMode="gray">
              <a:xfrm>
                <a:off x="4500847" y="2219704"/>
                <a:ext cx="2342376" cy="395136"/>
              </a:xfrm>
              <a:prstGeom prst="rect">
                <a:avLst/>
              </a:prstGeom>
              <a:solidFill>
                <a:srgbClr val="FFFFFF"/>
              </a:solidFill>
              <a:ln w="285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429" tIns="45715" rIns="91429" bIns="45715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chemeClr val="accent2"/>
                  </a:buClr>
                  <a:buSzPct val="90000"/>
                </a:pPr>
                <a:endParaRPr lang="en-US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F2C0CC-A436-2B5C-B897-63F03E29DE7D}"/>
                  </a:ext>
                </a:extLst>
              </p:cNvPr>
              <p:cNvSpPr/>
              <p:nvPr/>
            </p:nvSpPr>
            <p:spPr bwMode="gray">
              <a:xfrm>
                <a:off x="4848900" y="2417272"/>
                <a:ext cx="2342376" cy="395136"/>
              </a:xfrm>
              <a:prstGeom prst="rect">
                <a:avLst/>
              </a:prstGeom>
              <a:solidFill>
                <a:srgbClr val="FFFFFF"/>
              </a:solidFill>
              <a:ln w="285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91429" tIns="45715" rIns="91429" bIns="45715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chemeClr val="accent2"/>
                  </a:buClr>
                  <a:buSzPct val="90000"/>
                </a:pPr>
                <a:endParaRPr lang="en-US" b="1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014227-D5E4-FA71-4C75-69923BE34B5E}"/>
                </a:ext>
              </a:extLst>
            </p:cNvPr>
            <p:cNvSpPr/>
            <p:nvPr/>
          </p:nvSpPr>
          <p:spPr bwMode="gray">
            <a:xfrm>
              <a:off x="7964985" y="3575254"/>
              <a:ext cx="1138432" cy="41496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865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06A3AA-A6EF-86EF-0EBD-936605E15D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1892" r="54160" b="14973"/>
          <a:stretch/>
        </p:blipFill>
        <p:spPr>
          <a:xfrm>
            <a:off x="5134363" y="3277115"/>
            <a:ext cx="3658014" cy="309625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BFD8E5D-7989-5E28-1F23-1916F0823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" r="41488" b="3520"/>
          <a:stretch/>
        </p:blipFill>
        <p:spPr>
          <a:xfrm>
            <a:off x="5106335" y="560238"/>
            <a:ext cx="3370394" cy="2610181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43E14F91-FD59-F043-0A6F-E37A051AC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Screening Campaigns (SC)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4BF57B8A-35BE-EC85-0726-5495B6A2EC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4"/>
          <a:stretch/>
        </p:blipFill>
        <p:spPr>
          <a:xfrm>
            <a:off x="143933" y="1043590"/>
            <a:ext cx="4687583" cy="50808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584A03-4624-27B7-CD9F-3616B5E96F4D}"/>
              </a:ext>
            </a:extLst>
          </p:cNvPr>
          <p:cNvSpPr/>
          <p:nvPr/>
        </p:nvSpPr>
        <p:spPr bwMode="gray">
          <a:xfrm>
            <a:off x="4229097" y="5331729"/>
            <a:ext cx="305430" cy="1828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163FF3-C224-7B81-877A-11321D35879D}"/>
              </a:ext>
            </a:extLst>
          </p:cNvPr>
          <p:cNvSpPr/>
          <p:nvPr/>
        </p:nvSpPr>
        <p:spPr bwMode="gray">
          <a:xfrm>
            <a:off x="276819" y="1747193"/>
            <a:ext cx="4257708" cy="1828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8F9C25-86C9-8E46-80C0-515E5567E4D7}"/>
              </a:ext>
            </a:extLst>
          </p:cNvPr>
          <p:cNvSpPr txBox="1"/>
          <p:nvPr/>
        </p:nvSpPr>
        <p:spPr bwMode="gray">
          <a:xfrm>
            <a:off x="8847499" y="484632"/>
            <a:ext cx="3018787" cy="2961060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 must be associated with an Antibody Library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Antibody Library a set of reference sequence (amino acid) based on the germlines from a species</a:t>
            </a:r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Income sequences will be compared with the reference sequences for annotation</a:t>
            </a:r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Separated SCs are needed for different Antibody Libraries/species</a:t>
            </a:r>
          </a:p>
          <a:p>
            <a:pPr marL="285750" indent="-285750" algn="l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Carefully evaluate the number of SCs in a single project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ECF26B6-B870-6061-940A-0ADC712801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r="54181"/>
          <a:stretch/>
        </p:blipFill>
        <p:spPr>
          <a:xfrm>
            <a:off x="9117776" y="3672589"/>
            <a:ext cx="2680969" cy="2711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293969-2D37-9539-AB3A-8CE11F12A3D1}"/>
              </a:ext>
            </a:extLst>
          </p:cNvPr>
          <p:cNvSpPr/>
          <p:nvPr/>
        </p:nvSpPr>
        <p:spPr bwMode="gray">
          <a:xfrm>
            <a:off x="5789375" y="1104286"/>
            <a:ext cx="2687354" cy="16987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1645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6141D5C-6D28-9680-BEFB-F0E37A25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t="1726" r="1999" b="8444"/>
          <a:stretch/>
        </p:blipFill>
        <p:spPr>
          <a:xfrm>
            <a:off x="271331" y="2815466"/>
            <a:ext cx="5914321" cy="3264771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43E14F91-FD59-F043-0A6F-E37A051AC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Clone Pool (CP)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FA435-4507-AF95-39FD-D1AADA8D2080}"/>
              </a:ext>
            </a:extLst>
          </p:cNvPr>
          <p:cNvSpPr txBox="1"/>
          <p:nvPr/>
        </p:nvSpPr>
        <p:spPr bwMode="gray">
          <a:xfrm>
            <a:off x="355474" y="909828"/>
            <a:ext cx="100321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 meaning of the clone pools varies for different approaches: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B-cell cloning: each clone pool can represent a set of cells from a donor or animal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Hybridoma: each clone pool can represent a fusion between isolated B cells and immortal myeloma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Phage &amp; Yeas</a:t>
            </a:r>
            <a:r>
              <a:rPr lang="en-US" dirty="0">
                <a:latin typeface="Arial" panose="020B0604020202020204" pitchFamily="34" charset="0"/>
              </a:rPr>
              <a:t>t display: each clone pool can represent a selection arm, </a:t>
            </a:r>
            <a:r>
              <a:rPr lang="en-US" b="0" i="0" dirty="0">
                <a:effectLst/>
                <a:latin typeface="Arial" panose="020B0604020202020204" pitchFamily="34" charset="0"/>
              </a:rPr>
              <a:t>selection round, or selection techniques</a:t>
            </a:r>
            <a:r>
              <a:rPr lang="en-US" dirty="0">
                <a:latin typeface="Arial" panose="020B0604020202020204" pitchFamily="34" charset="0"/>
              </a:rPr>
              <a:t> 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2F87E54-67CD-AF2E-BE85-C06A7F916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0" t="61863" r="24758" b="3253"/>
          <a:stretch/>
        </p:blipFill>
        <p:spPr>
          <a:xfrm>
            <a:off x="7228172" y="2661600"/>
            <a:ext cx="3823082" cy="25353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B3F768-A02E-5976-ABA5-BC045C6E183E}"/>
              </a:ext>
            </a:extLst>
          </p:cNvPr>
          <p:cNvSpPr txBox="1"/>
          <p:nvPr/>
        </p:nvSpPr>
        <p:spPr bwMode="gray">
          <a:xfrm>
            <a:off x="9972366" y="2815466"/>
            <a:ext cx="2121408" cy="355294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Clone Pool Hierarchy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AB756-C4BD-05B8-69CB-0AB6AEC4A8B6}"/>
              </a:ext>
            </a:extLst>
          </p:cNvPr>
          <p:cNvSpPr txBox="1"/>
          <p:nvPr/>
        </p:nvSpPr>
        <p:spPr bwMode="gray">
          <a:xfrm>
            <a:off x="6636375" y="5218980"/>
            <a:ext cx="5053768" cy="269609"/>
          </a:xfrm>
          <a:prstGeom prst="rect">
            <a:avLst/>
          </a:prstGeom>
        </p:spPr>
        <p:txBody>
          <a:bodyPr wrap="none" lIns="45720" tIns="45720" rIns="45720" bIns="4572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Complicated Phage Display with multiple selection arms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00A72755-9A87-FE8F-90CC-00FA78FB7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44" y="5563235"/>
            <a:ext cx="5844482" cy="12131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34F263C-59EC-E26A-89F0-BE7661D18FB3}"/>
              </a:ext>
            </a:extLst>
          </p:cNvPr>
          <p:cNvSpPr/>
          <p:nvPr/>
        </p:nvSpPr>
        <p:spPr bwMode="gray">
          <a:xfrm>
            <a:off x="11113476" y="5939204"/>
            <a:ext cx="853799" cy="879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899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utomated QPix Microbial Colony Pickers : Get Quote, RFQ, Price or Buy">
            <a:extLst>
              <a:ext uri="{FF2B5EF4-FFF2-40B4-BE49-F238E27FC236}">
                <a16:creationId xmlns:a16="http://schemas.microsoft.com/office/drawing/2014/main" id="{11874F5C-2641-8983-5162-0BCD5AD35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8"/>
          <a:stretch/>
        </p:blipFill>
        <p:spPr bwMode="auto">
          <a:xfrm>
            <a:off x="787611" y="5267720"/>
            <a:ext cx="2961507" cy="109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0E54C4-CCB5-7A8D-8E2B-C1CBFAB4B2C5}"/>
              </a:ext>
            </a:extLst>
          </p:cNvPr>
          <p:cNvCxnSpPr>
            <a:cxnSpLocks/>
          </p:cNvCxnSpPr>
          <p:nvPr/>
        </p:nvCxnSpPr>
        <p:spPr bwMode="gray">
          <a:xfrm flipH="1">
            <a:off x="3328315" y="4317873"/>
            <a:ext cx="772597" cy="0"/>
          </a:xfrm>
          <a:prstGeom prst="straightConnector1">
            <a:avLst/>
          </a:prstGeom>
          <a:ln>
            <a:solidFill>
              <a:srgbClr val="5C819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">
            <a:extLst>
              <a:ext uri="{FF2B5EF4-FFF2-40B4-BE49-F238E27FC236}">
                <a16:creationId xmlns:a16="http://schemas.microsoft.com/office/drawing/2014/main" id="{67738E61-D73A-1D43-7615-2E064956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Antibody Clone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B2788A-6359-1E3F-2E44-9C0E769DC121}"/>
              </a:ext>
            </a:extLst>
          </p:cNvPr>
          <p:cNvGrpSpPr/>
          <p:nvPr/>
        </p:nvGrpSpPr>
        <p:grpSpPr>
          <a:xfrm>
            <a:off x="931520" y="1456491"/>
            <a:ext cx="4696690" cy="3592100"/>
            <a:chOff x="2563861" y="1027832"/>
            <a:chExt cx="4696690" cy="359210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41197F5-5088-41FB-2E44-8EA2FE62240B}"/>
                </a:ext>
              </a:extLst>
            </p:cNvPr>
            <p:cNvCxnSpPr>
              <a:cxnSpLocks/>
            </p:cNvCxnSpPr>
            <p:nvPr/>
          </p:nvCxnSpPr>
          <p:spPr bwMode="gray">
            <a:xfrm flipV="1">
              <a:off x="3836990" y="4268324"/>
              <a:ext cx="0" cy="351608"/>
            </a:xfrm>
            <a:prstGeom prst="straightConnector1">
              <a:avLst/>
            </a:prstGeom>
            <a:ln>
              <a:solidFill>
                <a:srgbClr val="5C819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898286-7B97-BA18-EF97-F68D083CA128}"/>
                </a:ext>
              </a:extLst>
            </p:cNvPr>
            <p:cNvSpPr txBox="1"/>
            <p:nvPr/>
          </p:nvSpPr>
          <p:spPr bwMode="gray">
            <a:xfrm>
              <a:off x="3861868" y="4265715"/>
              <a:ext cx="993123" cy="250243"/>
            </a:xfrm>
            <a:prstGeom prst="rect">
              <a:avLst/>
            </a:prstGeom>
          </p:spPr>
          <p:txBody>
            <a:bodyPr wrap="none" lIns="45720" tIns="45720" rIns="45720" bIns="4572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/>
                <a:t>Cherry-pick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378891-8AF8-76BC-B4CD-A203503D6D6D}"/>
                </a:ext>
              </a:extLst>
            </p:cNvPr>
            <p:cNvGrpSpPr/>
            <p:nvPr/>
          </p:nvGrpSpPr>
          <p:grpSpPr>
            <a:xfrm>
              <a:off x="2563861" y="1027832"/>
              <a:ext cx="4696690" cy="3240492"/>
              <a:chOff x="3333882" y="1240170"/>
              <a:chExt cx="4696690" cy="324049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47196C5-A0BA-EB77-1993-7BF7E838AE4E}"/>
                  </a:ext>
                </a:extLst>
              </p:cNvPr>
              <p:cNvGrpSpPr/>
              <p:nvPr/>
            </p:nvGrpSpPr>
            <p:grpSpPr>
              <a:xfrm>
                <a:off x="3333882" y="1240170"/>
                <a:ext cx="4696690" cy="3240492"/>
                <a:chOff x="3333882" y="1240170"/>
                <a:chExt cx="4696690" cy="3240492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E7A5754-6206-1BBA-B306-0DCE9BA31B86}"/>
                    </a:ext>
                  </a:extLst>
                </p:cNvPr>
                <p:cNvSpPr txBox="1"/>
                <p:nvPr/>
              </p:nvSpPr>
              <p:spPr bwMode="gray">
                <a:xfrm>
                  <a:off x="7116172" y="2922561"/>
                  <a:ext cx="914400" cy="914400"/>
                </a:xfrm>
                <a:prstGeom prst="rect">
                  <a:avLst/>
                </a:prstGeom>
              </p:spPr>
              <p:txBody>
                <a:bodyPr wrap="none" lIns="45720" tIns="45720" rIns="45720" bIns="45720" rtlCol="0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1000"/>
                    </a:spcBef>
                  </a:pPr>
                  <a:r>
                    <a:rPr lang="en-US" sz="1400" dirty="0"/>
                    <a:t>TPP</a:t>
                  </a: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3597328-93B9-30E1-32AA-C375BD8049E0}"/>
                    </a:ext>
                  </a:extLst>
                </p:cNvPr>
                <p:cNvGrpSpPr/>
                <p:nvPr/>
              </p:nvGrpSpPr>
              <p:grpSpPr>
                <a:xfrm>
                  <a:off x="3333882" y="1240170"/>
                  <a:ext cx="3557440" cy="3240492"/>
                  <a:chOff x="3333882" y="1240170"/>
                  <a:chExt cx="3557440" cy="3240492"/>
                </a:xfrm>
              </p:grpSpPr>
              <p:cxnSp>
                <p:nvCxnSpPr>
                  <p:cNvPr id="9" name="Straight Arrow Connector 8">
                    <a:extLst>
                      <a:ext uri="{FF2B5EF4-FFF2-40B4-BE49-F238E27FC236}">
                        <a16:creationId xmlns:a16="http://schemas.microsoft.com/office/drawing/2014/main" id="{876DB285-082E-1193-F157-8E715DFFA1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5926396" y="3075218"/>
                    <a:ext cx="964926" cy="0"/>
                  </a:xfrm>
                  <a:prstGeom prst="straightConnector1">
                    <a:avLst/>
                  </a:prstGeom>
                  <a:ln>
                    <a:headEnd type="triangle"/>
                    <a:tailEnd type="none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0BE60523-E90B-FBC7-DE8D-80050F552D9C}"/>
                      </a:ext>
                    </a:extLst>
                  </p:cNvPr>
                  <p:cNvGrpSpPr/>
                  <p:nvPr/>
                </p:nvGrpSpPr>
                <p:grpSpPr>
                  <a:xfrm>
                    <a:off x="3333882" y="1240170"/>
                    <a:ext cx="2627605" cy="3240492"/>
                    <a:chOff x="3333882" y="1240170"/>
                    <a:chExt cx="2627605" cy="3240492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0E603DF3-C451-8A16-7617-B91FD3DB3C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1874" y="2422015"/>
                      <a:ext cx="2389239" cy="1275735"/>
                      <a:chOff x="4473677" y="2153264"/>
                      <a:chExt cx="2389239" cy="1275735"/>
                    </a:xfrm>
                  </p:grpSpPr>
                  <p:sp>
                    <p:nvSpPr>
                      <p:cNvPr id="5" name="Oval 4">
                        <a:extLst>
                          <a:ext uri="{FF2B5EF4-FFF2-40B4-BE49-F238E27FC236}">
                            <a16:creationId xmlns:a16="http://schemas.microsoft.com/office/drawing/2014/main" id="{77307E71-89EA-235D-04F6-FCA8E9FE6DC3}"/>
                          </a:ext>
                        </a:extLst>
                      </p:cNvPr>
                      <p:cNvSpPr/>
                      <p:nvPr/>
                    </p:nvSpPr>
                    <p:spPr bwMode="gray">
                      <a:xfrm>
                        <a:off x="4473677" y="2153264"/>
                        <a:ext cx="2389239" cy="1275735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28575" cap="flat" cmpd="sng" algn="ctr">
                        <a:noFill/>
                        <a:prstDash val="solid"/>
                        <a:miter lim="800000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91429" tIns="45715" rIns="91429" bIns="45715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fontAlgn="base">
                          <a:lnSpc>
                            <a:spcPct val="90000"/>
                          </a:lnSpc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Pct val="90000"/>
                        </a:pPr>
                        <a:endParaRPr lang="en-US" b="1" dirty="0">
                          <a:solidFill>
                            <a:schemeClr val="accent1"/>
                          </a:solidFill>
                          <a:latin typeface="+mj-lt"/>
                        </a:endParaRPr>
                      </a:p>
                    </p:txBody>
                  </p:sp>
                  <p:sp>
                    <p:nvSpPr>
                      <p:cNvPr id="6" name="TextBox 5">
                        <a:extLst>
                          <a:ext uri="{FF2B5EF4-FFF2-40B4-BE49-F238E27FC236}">
                            <a16:creationId xmlns:a16="http://schemas.microsoft.com/office/drawing/2014/main" id="{5573731E-1ABA-13DE-0BBA-E1639BBAAAF3}"/>
                          </a:ext>
                        </a:extLst>
                      </p:cNvPr>
                      <p:cNvSpPr txBox="1"/>
                      <p:nvPr/>
                    </p:nvSpPr>
                    <p:spPr bwMode="gray">
                      <a:xfrm>
                        <a:off x="4955279" y="2584841"/>
                        <a:ext cx="1494502" cy="255638"/>
                      </a:xfrm>
                      <a:prstGeom prst="rect">
                        <a:avLst/>
                      </a:prstGeom>
                    </p:spPr>
                    <p:txBody>
                      <a:bodyPr wrap="none" lIns="45720" tIns="45720" rIns="45720" bIns="45720" rtlCol="0">
                        <a:noAutofit/>
                      </a:bodyPr>
                      <a:lstStyle/>
                      <a:p>
                        <a:pPr algn="l">
                          <a:lnSpc>
                            <a:spcPct val="90000"/>
                          </a:lnSpc>
                          <a:spcBef>
                            <a:spcPts val="1000"/>
                          </a:spcBef>
                        </a:pPr>
                        <a:r>
                          <a:rPr lang="en-US" sz="1600" dirty="0"/>
                          <a:t>Antibody Clone</a:t>
                        </a:r>
                      </a:p>
                    </p:txBody>
                  </p:sp>
                </p:grp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EAC47E3-B1B1-2526-C434-5951182CBE9E}"/>
                        </a:ext>
                      </a:extLst>
                    </p:cNvPr>
                    <p:cNvSpPr txBox="1"/>
                    <p:nvPr/>
                  </p:nvSpPr>
                  <p:spPr bwMode="gray">
                    <a:xfrm>
                      <a:off x="3333882" y="3741998"/>
                      <a:ext cx="2605221" cy="7386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Individual isolates with </a:t>
                      </a:r>
                    </a:p>
                    <a:p>
                      <a:pPr algn="ctr"/>
                      <a:r>
                        <a:rPr lang="en-US" sz="1400" b="0" i="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global unique ID: CL-XXX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333333"/>
                          </a:solidFill>
                          <a:latin typeface="Arial" panose="020B0604020202020204" pitchFamily="34" charset="0"/>
                        </a:rPr>
                        <a:t>and unique name</a:t>
                      </a:r>
                      <a:endParaRPr lang="en-US" sz="1400" dirty="0"/>
                    </a:p>
                  </p:txBody>
                </p:sp>
                <p:cxnSp>
                  <p:nvCxnSpPr>
                    <p:cNvPr id="11" name="Straight Arrow Connector 10">
                      <a:extLst>
                        <a:ext uri="{FF2B5EF4-FFF2-40B4-BE49-F238E27FC236}">
                          <a16:creationId xmlns:a16="http://schemas.microsoft.com/office/drawing/2014/main" id="{9FBAC3DB-572C-B968-CE0A-C8FCBD45BB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gray">
                    <a:xfrm>
                      <a:off x="3893644" y="1727861"/>
                      <a:ext cx="305522" cy="638473"/>
                    </a:xfrm>
                    <a:prstGeom prst="straightConnector1">
                      <a:avLst/>
                    </a:prstGeom>
                    <a:ln>
                      <a:solidFill>
                        <a:srgbClr val="5C8194"/>
                      </a:solidFill>
                      <a:headEnd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>
                      <a:extLst>
                        <a:ext uri="{FF2B5EF4-FFF2-40B4-BE49-F238E27FC236}">
                          <a16:creationId xmlns:a16="http://schemas.microsoft.com/office/drawing/2014/main" id="{0C9DF1A4-A5F6-1A28-2225-0EEEE6D0E1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gray">
                    <a:xfrm flipV="1">
                      <a:off x="5035023" y="1727861"/>
                      <a:ext cx="338677" cy="666313"/>
                    </a:xfrm>
                    <a:prstGeom prst="straightConnector1">
                      <a:avLst/>
                    </a:prstGeom>
                    <a:ln>
                      <a:solidFill>
                        <a:srgbClr val="5C8194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04296BD8-7ECE-6EA4-0D3B-394877EDB0FE}"/>
                        </a:ext>
                      </a:extLst>
                    </p:cNvPr>
                    <p:cNvSpPr txBox="1"/>
                    <p:nvPr/>
                  </p:nvSpPr>
                  <p:spPr bwMode="gray">
                    <a:xfrm>
                      <a:off x="4874828" y="1256741"/>
                      <a:ext cx="1086659" cy="914400"/>
                    </a:xfrm>
                    <a:prstGeom prst="rect">
                      <a:avLst/>
                    </a:prstGeom>
                  </p:spPr>
                  <p:txBody>
                    <a:bodyPr wrap="square" lIns="45720" tIns="45720" rIns="45720" bIns="45720" rtlCol="0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dirty="0"/>
                        <a:t>Sequencing Result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725CC540-79CB-B401-67AA-A20E9A7855BF}"/>
                        </a:ext>
                      </a:extLst>
                    </p:cNvPr>
                    <p:cNvSpPr txBox="1"/>
                    <p:nvPr/>
                  </p:nvSpPr>
                  <p:spPr bwMode="gray">
                    <a:xfrm>
                      <a:off x="3341964" y="1240170"/>
                      <a:ext cx="1086659" cy="914400"/>
                    </a:xfrm>
                    <a:prstGeom prst="rect">
                      <a:avLst/>
                    </a:prstGeom>
                  </p:spPr>
                  <p:txBody>
                    <a:bodyPr wrap="square" lIns="45720" tIns="45720" rIns="45720" bIns="45720" rtlCol="0"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000"/>
                        </a:spcBef>
                      </a:pPr>
                      <a:r>
                        <a:rPr lang="en-US" sz="1400" dirty="0"/>
                        <a:t>Assay Result</a:t>
                      </a:r>
                    </a:p>
                  </p:txBody>
                </p:sp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6B1AB0-DDD7-AEED-9741-3D5115DE0293}"/>
                  </a:ext>
                </a:extLst>
              </p:cNvPr>
              <p:cNvSpPr txBox="1"/>
              <p:nvPr/>
            </p:nvSpPr>
            <p:spPr bwMode="gray">
              <a:xfrm>
                <a:off x="6070438" y="2772059"/>
                <a:ext cx="914400" cy="914400"/>
              </a:xfrm>
              <a:prstGeom prst="rect">
                <a:avLst/>
              </a:prstGeom>
            </p:spPr>
            <p:txBody>
              <a:bodyPr wrap="none" lIns="45720" tIns="45720" rIns="45720" bIns="45720" rtlCol="0"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1400" dirty="0"/>
                  <a:t>Chosen</a:t>
                </a: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7A9AD23-811F-561E-395A-E4D91BECD963}"/>
              </a:ext>
            </a:extLst>
          </p:cNvPr>
          <p:cNvSpPr txBox="1"/>
          <p:nvPr/>
        </p:nvSpPr>
        <p:spPr bwMode="gray">
          <a:xfrm>
            <a:off x="4121884" y="4070643"/>
            <a:ext cx="1494502" cy="514015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Child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Antibody Clone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FBD38C-4FFE-9DF3-C859-8C9BDE49C849}"/>
              </a:ext>
            </a:extLst>
          </p:cNvPr>
          <p:cNvSpPr txBox="1"/>
          <p:nvPr/>
        </p:nvSpPr>
        <p:spPr bwMode="gray">
          <a:xfrm>
            <a:off x="3333050" y="4027608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400" dirty="0"/>
              <a:t>re-streak</a:t>
            </a:r>
          </a:p>
        </p:txBody>
      </p:sp>
      <p:pic>
        <p:nvPicPr>
          <p:cNvPr id="53" name="Picture 5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C14772-19FD-F369-AC9C-F29B79FFE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0" y="2143182"/>
            <a:ext cx="932776" cy="19994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E9D8AC-DAED-00E8-EA40-4E640ED94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625" y="5450595"/>
            <a:ext cx="8376176" cy="100949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85248F9-F905-49E4-DFE5-7DA75E9CFD82}"/>
              </a:ext>
            </a:extLst>
          </p:cNvPr>
          <p:cNvSpPr/>
          <p:nvPr/>
        </p:nvSpPr>
        <p:spPr bwMode="gray">
          <a:xfrm>
            <a:off x="10358360" y="5747657"/>
            <a:ext cx="333829" cy="508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1" name="Picture 60" descr="A screenshot of a computer&#10;&#10;Description automatically generated">
            <a:extLst>
              <a:ext uri="{FF2B5EF4-FFF2-40B4-BE49-F238E27FC236}">
                <a16:creationId xmlns:a16="http://schemas.microsoft.com/office/drawing/2014/main" id="{0333C553-AC92-D620-436C-6D151EDEE2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43"/>
          <a:stretch/>
        </p:blipFill>
        <p:spPr>
          <a:xfrm>
            <a:off x="5899094" y="2092945"/>
            <a:ext cx="5398723" cy="1198594"/>
          </a:xfrm>
          <a:prstGeom prst="rect">
            <a:avLst/>
          </a:prstGeom>
        </p:spPr>
      </p:pic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297A7140-55DC-5724-0E11-C8EFB9B9F62F}"/>
              </a:ext>
            </a:extLst>
          </p:cNvPr>
          <p:cNvGrpSpPr/>
          <p:nvPr/>
        </p:nvGrpSpPr>
        <p:grpSpPr>
          <a:xfrm>
            <a:off x="5933536" y="3751589"/>
            <a:ext cx="4596863" cy="1699006"/>
            <a:chOff x="5817773" y="3535169"/>
            <a:chExt cx="4596863" cy="169900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F0B117E-05A0-42B6-A364-2FA8758010C8}"/>
                </a:ext>
              </a:extLst>
            </p:cNvPr>
            <p:cNvSpPr/>
            <p:nvPr/>
          </p:nvSpPr>
          <p:spPr bwMode="gray">
            <a:xfrm>
              <a:off x="5817773" y="4405923"/>
              <a:ext cx="767511" cy="420605"/>
            </a:xfrm>
            <a:prstGeom prst="rect">
              <a:avLst/>
            </a:prstGeom>
            <a:solidFill>
              <a:srgbClr val="487697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F369735-67CB-1E80-6718-76125F4FCDAD}"/>
                </a:ext>
              </a:extLst>
            </p:cNvPr>
            <p:cNvSpPr/>
            <p:nvPr/>
          </p:nvSpPr>
          <p:spPr bwMode="gray">
            <a:xfrm>
              <a:off x="7107125" y="3958319"/>
              <a:ext cx="767511" cy="420605"/>
            </a:xfrm>
            <a:prstGeom prst="rect">
              <a:avLst/>
            </a:prstGeom>
            <a:solidFill>
              <a:srgbClr val="487697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CL-101</a:t>
              </a:r>
            </a:p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VL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0A7B2631-52F0-7FC9-B97F-F4613EB5DB69}"/>
                </a:ext>
              </a:extLst>
            </p:cNvPr>
            <p:cNvSpPr/>
            <p:nvPr/>
          </p:nvSpPr>
          <p:spPr bwMode="gray">
            <a:xfrm>
              <a:off x="7089337" y="4780701"/>
              <a:ext cx="767511" cy="420605"/>
            </a:xfrm>
            <a:prstGeom prst="rect">
              <a:avLst/>
            </a:prstGeom>
            <a:solidFill>
              <a:srgbClr val="487697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6E596FCE-260A-A674-F2B0-50E89B56AB70}"/>
                </a:ext>
              </a:extLst>
            </p:cNvPr>
            <p:cNvSpPr/>
            <p:nvPr/>
          </p:nvSpPr>
          <p:spPr bwMode="gray">
            <a:xfrm>
              <a:off x="8410410" y="3953589"/>
              <a:ext cx="767511" cy="420605"/>
            </a:xfrm>
            <a:prstGeom prst="rect">
              <a:avLst/>
            </a:prstGeom>
            <a:solidFill>
              <a:srgbClr val="487697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18D83ABE-04A2-02CF-8A83-E22DCAB99415}"/>
                </a:ext>
              </a:extLst>
            </p:cNvPr>
            <p:cNvSpPr/>
            <p:nvPr/>
          </p:nvSpPr>
          <p:spPr bwMode="gray">
            <a:xfrm>
              <a:off x="8410410" y="4780701"/>
              <a:ext cx="767511" cy="420605"/>
            </a:xfrm>
            <a:prstGeom prst="rect">
              <a:avLst/>
            </a:prstGeom>
            <a:solidFill>
              <a:srgbClr val="487697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6DCC6073-649C-4F42-0C5A-8C002A523330}"/>
                </a:ext>
              </a:extLst>
            </p:cNvPr>
            <p:cNvSpPr/>
            <p:nvPr/>
          </p:nvSpPr>
          <p:spPr bwMode="gray">
            <a:xfrm>
              <a:off x="9647125" y="4405922"/>
              <a:ext cx="767511" cy="420605"/>
            </a:xfrm>
            <a:prstGeom prst="rect">
              <a:avLst/>
            </a:prstGeom>
            <a:solidFill>
              <a:srgbClr val="487697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5676E502-3EED-0743-7B10-9D0D1678A9FA}"/>
                </a:ext>
              </a:extLst>
            </p:cNvPr>
            <p:cNvCxnSpPr>
              <a:endCxn id="63" idx="1"/>
            </p:cNvCxnSpPr>
            <p:nvPr/>
          </p:nvCxnSpPr>
          <p:spPr bwMode="gray">
            <a:xfrm flipV="1">
              <a:off x="6585284" y="4168622"/>
              <a:ext cx="521841" cy="416036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4220BC1E-C2D8-EA81-6B2A-559BC25505BE}"/>
                </a:ext>
              </a:extLst>
            </p:cNvPr>
            <p:cNvCxnSpPr>
              <a:stCxn id="62" idx="3"/>
              <a:endCxn id="1024" idx="1"/>
            </p:cNvCxnSpPr>
            <p:nvPr/>
          </p:nvCxnSpPr>
          <p:spPr bwMode="gray">
            <a:xfrm>
              <a:off x="6585284" y="4616226"/>
              <a:ext cx="504053" cy="374778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4" name="Straight Arrow Connector 1033">
              <a:extLst>
                <a:ext uri="{FF2B5EF4-FFF2-40B4-BE49-F238E27FC236}">
                  <a16:creationId xmlns:a16="http://schemas.microsoft.com/office/drawing/2014/main" id="{A8D4FCD2-81AF-EE81-E118-1A09F6F82199}"/>
                </a:ext>
              </a:extLst>
            </p:cNvPr>
            <p:cNvCxnSpPr>
              <a:stCxn id="63" idx="3"/>
              <a:endCxn id="1025" idx="1"/>
            </p:cNvCxnSpPr>
            <p:nvPr/>
          </p:nvCxnSpPr>
          <p:spPr bwMode="gray">
            <a:xfrm flipV="1">
              <a:off x="7874636" y="4163892"/>
              <a:ext cx="535774" cy="4730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6" name="Straight Arrow Connector 1035">
              <a:extLst>
                <a:ext uri="{FF2B5EF4-FFF2-40B4-BE49-F238E27FC236}">
                  <a16:creationId xmlns:a16="http://schemas.microsoft.com/office/drawing/2014/main" id="{ABC47B99-A438-1B70-4A54-8FA7F9E3EBC6}"/>
                </a:ext>
              </a:extLst>
            </p:cNvPr>
            <p:cNvCxnSpPr>
              <a:stCxn id="1024" idx="3"/>
              <a:endCxn id="1027" idx="1"/>
            </p:cNvCxnSpPr>
            <p:nvPr/>
          </p:nvCxnSpPr>
          <p:spPr bwMode="gray">
            <a:xfrm>
              <a:off x="7856848" y="4991004"/>
              <a:ext cx="553562" cy="0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8" name="Straight Arrow Connector 1037">
              <a:extLst>
                <a:ext uri="{FF2B5EF4-FFF2-40B4-BE49-F238E27FC236}">
                  <a16:creationId xmlns:a16="http://schemas.microsoft.com/office/drawing/2014/main" id="{49748AEF-EFE5-58E4-E405-85904036BE08}"/>
                </a:ext>
              </a:extLst>
            </p:cNvPr>
            <p:cNvCxnSpPr>
              <a:stCxn id="1025" idx="3"/>
              <a:endCxn id="1028" idx="1"/>
            </p:cNvCxnSpPr>
            <p:nvPr/>
          </p:nvCxnSpPr>
          <p:spPr bwMode="gray">
            <a:xfrm>
              <a:off x="9177921" y="4163892"/>
              <a:ext cx="469204" cy="452333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AF8F5771-B9DB-0FA8-8849-EFA8D85DB51D}"/>
                </a:ext>
              </a:extLst>
            </p:cNvPr>
            <p:cNvCxnSpPr>
              <a:stCxn id="1027" idx="3"/>
              <a:endCxn id="1028" idx="1"/>
            </p:cNvCxnSpPr>
            <p:nvPr/>
          </p:nvCxnSpPr>
          <p:spPr bwMode="gray">
            <a:xfrm flipV="1">
              <a:off x="9177921" y="4616225"/>
              <a:ext cx="469204" cy="374779"/>
            </a:xfrm>
            <a:prstGeom prst="straightConnector1">
              <a:avLst/>
            </a:prstGeom>
            <a:ln>
              <a:headEnd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048E5CEE-18DE-59E2-08F0-05840DFA4A3A}"/>
                </a:ext>
              </a:extLst>
            </p:cNvPr>
            <p:cNvSpPr txBox="1"/>
            <p:nvPr/>
          </p:nvSpPr>
          <p:spPr bwMode="gray">
            <a:xfrm>
              <a:off x="7114214" y="4772510"/>
              <a:ext cx="7239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CL-201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VH</a:t>
              </a:r>
              <a:endParaRPr lang="en-US" sz="1200" dirty="0"/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247D80DE-7108-BF96-8CD9-EEEC2F72033E}"/>
                </a:ext>
              </a:extLst>
            </p:cNvPr>
            <p:cNvSpPr txBox="1"/>
            <p:nvPr/>
          </p:nvSpPr>
          <p:spPr bwMode="gray">
            <a:xfrm>
              <a:off x="5845183" y="4417685"/>
              <a:ext cx="710709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95FF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CL-11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95FF"/>
                </a:buClr>
                <a:buSzPct val="90000"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Arial" panose="020B0604020202020204"/>
                </a:rPr>
                <a:t>IgG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5727B3F-2146-58B8-E0AF-3C06F52CF311}"/>
                </a:ext>
              </a:extLst>
            </p:cNvPr>
            <p:cNvSpPr txBox="1"/>
            <p:nvPr/>
          </p:nvSpPr>
          <p:spPr bwMode="gray">
            <a:xfrm>
              <a:off x="8438810" y="3961765"/>
              <a:ext cx="710709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95FF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CL-301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95FF"/>
                </a:buClr>
                <a:buSzPct val="90000"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Arial" panose="020B0604020202020204"/>
                </a:rPr>
                <a:t>IgG-LC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BD8BA602-B92E-0F51-C6F7-7575344D5627}"/>
                </a:ext>
              </a:extLst>
            </p:cNvPr>
            <p:cNvSpPr txBox="1"/>
            <p:nvPr/>
          </p:nvSpPr>
          <p:spPr bwMode="gray">
            <a:xfrm>
              <a:off x="8438810" y="4780177"/>
              <a:ext cx="710709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95FF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CL-401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95FF"/>
                </a:buClr>
                <a:buSzPct val="90000"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Arial" panose="020B0604020202020204"/>
                </a:rPr>
                <a:t>IgG-HC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50E9C15B-E445-D706-0F23-C71D43D485AA}"/>
                </a:ext>
              </a:extLst>
            </p:cNvPr>
            <p:cNvSpPr txBox="1"/>
            <p:nvPr/>
          </p:nvSpPr>
          <p:spPr bwMode="gray">
            <a:xfrm>
              <a:off x="9685911" y="4405922"/>
              <a:ext cx="710709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95FF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CL-501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0"/>
                </a:spcAft>
                <a:buClr>
                  <a:srgbClr val="0095FF"/>
                </a:buClr>
                <a:buSzPct val="90000"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Arial" panose="020B0604020202020204"/>
                </a:rPr>
                <a:t>IgG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28D3F790-9C0D-7DAB-DC78-79E09266AC4E}"/>
                </a:ext>
              </a:extLst>
            </p:cNvPr>
            <p:cNvSpPr txBox="1"/>
            <p:nvPr/>
          </p:nvSpPr>
          <p:spPr bwMode="gray">
            <a:xfrm>
              <a:off x="5851036" y="3535169"/>
              <a:ext cx="699808" cy="36514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45720" tIns="45720" rIns="45720" bIns="45720" rtlCol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400" dirty="0"/>
                <a:t>Level 1</a:t>
              </a:r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62069C62-667D-FCE1-EBD3-DDD4D45F61CF}"/>
                </a:ext>
              </a:extLst>
            </p:cNvPr>
            <p:cNvSpPr txBox="1"/>
            <p:nvPr/>
          </p:nvSpPr>
          <p:spPr bwMode="gray">
            <a:xfrm>
              <a:off x="7119012" y="3535169"/>
              <a:ext cx="699808" cy="365141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lIns="45720" tIns="45720" rIns="45720" bIns="45720" rtlCol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400" dirty="0"/>
                <a:t>Level 2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E77EC07C-8202-7828-B707-B3A24A33CECE}"/>
                </a:ext>
              </a:extLst>
            </p:cNvPr>
            <p:cNvSpPr txBox="1"/>
            <p:nvPr/>
          </p:nvSpPr>
          <p:spPr bwMode="gray">
            <a:xfrm>
              <a:off x="8422589" y="3535169"/>
              <a:ext cx="699808" cy="36514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txBody>
            <a:bodyPr wrap="square" lIns="45720" tIns="45720" rIns="45720" bIns="45720" rtlCol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400" dirty="0"/>
                <a:t>Level 3</a:t>
              </a: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0FBFF42B-610D-6014-01D1-987F1E433925}"/>
                </a:ext>
              </a:extLst>
            </p:cNvPr>
            <p:cNvSpPr txBox="1"/>
            <p:nvPr/>
          </p:nvSpPr>
          <p:spPr bwMode="gray">
            <a:xfrm>
              <a:off x="9661694" y="3535169"/>
              <a:ext cx="699808" cy="365141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txBody>
            <a:bodyPr wrap="square" lIns="45720" tIns="45720" rIns="45720" bIns="45720" rtlCol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1400" dirty="0"/>
                <a:t>Level 4</a:t>
              </a:r>
            </a:p>
          </p:txBody>
        </p:sp>
      </p:grpSp>
      <p:pic>
        <p:nvPicPr>
          <p:cNvPr id="1057" name="Picture 1056">
            <a:extLst>
              <a:ext uri="{FF2B5EF4-FFF2-40B4-BE49-F238E27FC236}">
                <a16:creationId xmlns:a16="http://schemas.microsoft.com/office/drawing/2014/main" id="{97231591-03DB-7088-003C-3C523966BE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07" y="203487"/>
            <a:ext cx="4476484" cy="1823899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64C19FB0-B946-96DD-02CA-E08BAE995795}"/>
              </a:ext>
            </a:extLst>
          </p:cNvPr>
          <p:cNvSpPr txBox="1"/>
          <p:nvPr/>
        </p:nvSpPr>
        <p:spPr bwMode="gray">
          <a:xfrm>
            <a:off x="4635347" y="1015777"/>
            <a:ext cx="1071325" cy="440714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dirty="0"/>
              <a:t>Sequences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879454C1-7E20-FCEE-935D-B3988599C4B8}"/>
              </a:ext>
            </a:extLst>
          </p:cNvPr>
          <p:cNvSpPr txBox="1"/>
          <p:nvPr/>
        </p:nvSpPr>
        <p:spPr bwMode="gray">
          <a:xfrm>
            <a:off x="4740415" y="2378676"/>
            <a:ext cx="1071325" cy="440714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dirty="0"/>
              <a:t>Assay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35FAB-0899-E7FA-ECA1-E4B2ED4602A7}"/>
              </a:ext>
            </a:extLst>
          </p:cNvPr>
          <p:cNvSpPr txBox="1"/>
          <p:nvPr/>
        </p:nvSpPr>
        <p:spPr bwMode="gray">
          <a:xfrm>
            <a:off x="10432087" y="2453718"/>
            <a:ext cx="865730" cy="7922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C3CBC-6161-568D-A074-AC391C11A0A3}"/>
              </a:ext>
            </a:extLst>
          </p:cNvPr>
          <p:cNvSpPr txBox="1"/>
          <p:nvPr/>
        </p:nvSpPr>
        <p:spPr bwMode="gray">
          <a:xfrm>
            <a:off x="1510599" y="5029427"/>
            <a:ext cx="1494502" cy="514015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Transfer among plates</a:t>
            </a:r>
          </a:p>
        </p:txBody>
      </p:sp>
    </p:spTree>
    <p:extLst>
      <p:ext uri="{BB962C8B-B14F-4D97-AF65-F5344CB8AC3E}">
        <p14:creationId xmlns:p14="http://schemas.microsoft.com/office/powerpoint/2010/main" val="65293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84FC5E3F-E911-F6E3-4602-205B476D167A}"/>
              </a:ext>
            </a:extLst>
          </p:cNvPr>
          <p:cNvSpPr/>
          <p:nvPr/>
        </p:nvSpPr>
        <p:spPr bwMode="gray">
          <a:xfrm>
            <a:off x="6626344" y="1715105"/>
            <a:ext cx="835742" cy="3795251"/>
          </a:xfrm>
          <a:prstGeom prst="curvedRightArrow">
            <a:avLst/>
          </a:prstGeom>
          <a:noFill/>
          <a:ln w="28575" cap="flat" cmpd="sng" algn="ctr">
            <a:solidFill>
              <a:srgbClr val="BAD0A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AAC35FBC-67C1-5A21-7256-AF1DC072DE29}"/>
              </a:ext>
            </a:extLst>
          </p:cNvPr>
          <p:cNvSpPr/>
          <p:nvPr/>
        </p:nvSpPr>
        <p:spPr bwMode="gray">
          <a:xfrm rot="10800000">
            <a:off x="4334865" y="1646753"/>
            <a:ext cx="835742" cy="3795251"/>
          </a:xfrm>
          <a:prstGeom prst="curvedRightArrow">
            <a:avLst/>
          </a:prstGeom>
          <a:noFill/>
          <a:ln w="28575" cap="flat" cmpd="sng" algn="ctr">
            <a:solidFill>
              <a:srgbClr val="BAD0A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9FB2B-05D6-4311-26D4-FA7355314759}"/>
              </a:ext>
            </a:extLst>
          </p:cNvPr>
          <p:cNvSpPr txBox="1"/>
          <p:nvPr/>
        </p:nvSpPr>
        <p:spPr bwMode="gray">
          <a:xfrm>
            <a:off x="1603754" y="1143076"/>
            <a:ext cx="1317523" cy="324465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Well specific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(e.g. Conventional phage display/hybridoma)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4374D-DA9E-AAA5-F40F-F5BAEA3470AD}"/>
              </a:ext>
            </a:extLst>
          </p:cNvPr>
          <p:cNvSpPr txBox="1"/>
          <p:nvPr/>
        </p:nvSpPr>
        <p:spPr bwMode="gray">
          <a:xfrm>
            <a:off x="8675025" y="1213396"/>
            <a:ext cx="1317523" cy="324465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Plate free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(e.g. Bulk NGS driven phage display)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84281-CA93-3B16-E3D6-7DF6007BC0B5}"/>
              </a:ext>
            </a:extLst>
          </p:cNvPr>
          <p:cNvSpPr txBox="1"/>
          <p:nvPr/>
        </p:nvSpPr>
        <p:spPr bwMode="gray">
          <a:xfrm>
            <a:off x="2921276" y="3156626"/>
            <a:ext cx="1711683" cy="694014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Plate Set Creation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(</a:t>
            </a:r>
            <a:r>
              <a:rPr lang="en-US" sz="1600" dirty="0" err="1"/>
              <a:t>Genedata</a:t>
            </a:r>
            <a:r>
              <a:rPr lang="en-US" sz="1600" dirty="0"/>
              <a:t>)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84441838-5FCF-5707-0301-1D017386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Create Antibody Clone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FC479-B164-80B9-E726-ACBD12EC8D4C}"/>
              </a:ext>
            </a:extLst>
          </p:cNvPr>
          <p:cNvSpPr txBox="1"/>
          <p:nvPr/>
        </p:nvSpPr>
        <p:spPr bwMode="gray">
          <a:xfrm>
            <a:off x="6823269" y="3183654"/>
            <a:ext cx="1767348" cy="324465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Sequence Importer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(</a:t>
            </a:r>
            <a:r>
              <a:rPr lang="en-US" sz="1600" dirty="0" err="1"/>
              <a:t>GDBxT</a:t>
            </a:r>
            <a:r>
              <a:rPr lang="en-US" sz="1600" dirty="0"/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8634C4-3BC3-77C3-5F3D-50D8E10CA13C}"/>
              </a:ext>
            </a:extLst>
          </p:cNvPr>
          <p:cNvSpPr txBox="1"/>
          <p:nvPr/>
        </p:nvSpPr>
        <p:spPr bwMode="gray">
          <a:xfrm>
            <a:off x="1495513" y="4507580"/>
            <a:ext cx="1333562" cy="335956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Default Antibody Clone name: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SC1398-3B10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8E2EB8-F1C3-2044-C540-34FA89C26D04}"/>
              </a:ext>
            </a:extLst>
          </p:cNvPr>
          <p:cNvSpPr/>
          <p:nvPr/>
        </p:nvSpPr>
        <p:spPr bwMode="gray">
          <a:xfrm>
            <a:off x="9584089" y="4791920"/>
            <a:ext cx="619810" cy="405108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FDC902C-31E6-26F8-17C7-7883F4552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8" t="13726" b="74758"/>
          <a:stretch/>
        </p:blipFill>
        <p:spPr>
          <a:xfrm>
            <a:off x="8533497" y="4073098"/>
            <a:ext cx="1360497" cy="40510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44D10B0-EA40-4282-EF17-2CBF25D85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73" b="38982"/>
          <a:stretch/>
        </p:blipFill>
        <p:spPr>
          <a:xfrm>
            <a:off x="1145229" y="2733715"/>
            <a:ext cx="1524000" cy="1670059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12F29D1-FA8E-EE85-08B2-4DBA53A25DD9}"/>
              </a:ext>
            </a:extLst>
          </p:cNvPr>
          <p:cNvGrpSpPr/>
          <p:nvPr/>
        </p:nvGrpSpPr>
        <p:grpSpPr>
          <a:xfrm>
            <a:off x="8690841" y="2190510"/>
            <a:ext cx="737470" cy="1105468"/>
            <a:chOff x="4744560" y="2671707"/>
            <a:chExt cx="737470" cy="1105468"/>
          </a:xfrm>
        </p:grpSpPr>
        <p:pic>
          <p:nvPicPr>
            <p:cNvPr id="64" name="Picture 12" descr="Bacteriophage Black and White Stock Photos &amp; Images - Alamy">
              <a:extLst>
                <a:ext uri="{FF2B5EF4-FFF2-40B4-BE49-F238E27FC236}">
                  <a16:creationId xmlns:a16="http://schemas.microsoft.com/office/drawing/2014/main" id="{F5043978-A233-FAE5-4581-6500C9B67F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8"/>
            <a:stretch/>
          </p:blipFill>
          <p:spPr bwMode="auto">
            <a:xfrm>
              <a:off x="4744560" y="2882675"/>
              <a:ext cx="277770" cy="421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" descr="Bacteriophage Black and White Stock Photos &amp; Images - Alamy">
              <a:extLst>
                <a:ext uri="{FF2B5EF4-FFF2-40B4-BE49-F238E27FC236}">
                  <a16:creationId xmlns:a16="http://schemas.microsoft.com/office/drawing/2014/main" id="{8F6FDF22-218B-4191-C906-EA3617363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8"/>
            <a:stretch/>
          </p:blipFill>
          <p:spPr bwMode="auto">
            <a:xfrm>
              <a:off x="5204260" y="3098520"/>
              <a:ext cx="277770" cy="421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2" descr="Bacteriophage Black and White Stock Photos &amp; Images - Alamy">
              <a:extLst>
                <a:ext uri="{FF2B5EF4-FFF2-40B4-BE49-F238E27FC236}">
                  <a16:creationId xmlns:a16="http://schemas.microsoft.com/office/drawing/2014/main" id="{803982F3-6B2D-EA03-C8A8-347712D6D2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8"/>
            <a:stretch/>
          </p:blipFill>
          <p:spPr bwMode="auto">
            <a:xfrm>
              <a:off x="4928550" y="3355239"/>
              <a:ext cx="277770" cy="421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2" descr="Bacteriophage Black and White Stock Photos &amp; Images - Alamy">
              <a:extLst>
                <a:ext uri="{FF2B5EF4-FFF2-40B4-BE49-F238E27FC236}">
                  <a16:creationId xmlns:a16="http://schemas.microsoft.com/office/drawing/2014/main" id="{24CC9CCB-209F-CBDC-4945-B944FCCDEE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8"/>
            <a:stretch/>
          </p:blipFill>
          <p:spPr bwMode="auto">
            <a:xfrm>
              <a:off x="5084483" y="2671707"/>
              <a:ext cx="277770" cy="421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298558D-70AA-205F-9201-0865D2F87D2F}"/>
              </a:ext>
            </a:extLst>
          </p:cNvPr>
          <p:cNvCxnSpPr/>
          <p:nvPr/>
        </p:nvCxnSpPr>
        <p:spPr bwMode="gray">
          <a:xfrm>
            <a:off x="9096566" y="3484912"/>
            <a:ext cx="0" cy="445748"/>
          </a:xfrm>
          <a:prstGeom prst="straightConnector1">
            <a:avLst/>
          </a:prstGeom>
          <a:noFill/>
          <a:ln w="12700" cap="rnd">
            <a:solidFill>
              <a:srgbClr val="5C8194"/>
            </a:solidFill>
            <a:prstDash val="solid"/>
            <a:round/>
            <a:headEnd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3EE9872-DF9B-E7A7-6B25-C2A08CD43022}"/>
              </a:ext>
            </a:extLst>
          </p:cNvPr>
          <p:cNvSpPr txBox="1"/>
          <p:nvPr/>
        </p:nvSpPr>
        <p:spPr bwMode="gray">
          <a:xfrm>
            <a:off x="9642315" y="2409468"/>
            <a:ext cx="1711683" cy="694014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100" dirty="0"/>
              <a:t>Phage pool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100" dirty="0"/>
              <a:t>(sequenced)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06B363-4C05-62FB-F9B1-D2F9460E363E}"/>
              </a:ext>
            </a:extLst>
          </p:cNvPr>
          <p:cNvSpPr txBox="1"/>
          <p:nvPr/>
        </p:nvSpPr>
        <p:spPr bwMode="gray">
          <a:xfrm>
            <a:off x="169225" y="5404468"/>
            <a:ext cx="1807961" cy="324465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Screen </a:t>
            </a:r>
            <a:r>
              <a:rPr lang="en-US" sz="1600" dirty="0" err="1"/>
              <a:t>Campain</a:t>
            </a:r>
            <a:r>
              <a:rPr lang="en-US" sz="1600" dirty="0"/>
              <a:t> ID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25D4FA-D3AE-F085-16C6-390CE375F676}"/>
              </a:ext>
            </a:extLst>
          </p:cNvPr>
          <p:cNvSpPr txBox="1"/>
          <p:nvPr/>
        </p:nvSpPr>
        <p:spPr bwMode="gray">
          <a:xfrm>
            <a:off x="2138578" y="5398071"/>
            <a:ext cx="639225" cy="324465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Plate#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F0BBC7-AB72-CECA-CC6C-57D31FCD8C02}"/>
              </a:ext>
            </a:extLst>
          </p:cNvPr>
          <p:cNvSpPr txBox="1"/>
          <p:nvPr/>
        </p:nvSpPr>
        <p:spPr bwMode="gray">
          <a:xfrm>
            <a:off x="2927695" y="5404467"/>
            <a:ext cx="639225" cy="324465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Well#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61DEDC-B00B-89C4-7313-0CE1C1B6929C}"/>
              </a:ext>
            </a:extLst>
          </p:cNvPr>
          <p:cNvCxnSpPr>
            <a:cxnSpLocks/>
          </p:cNvCxnSpPr>
          <p:nvPr/>
        </p:nvCxnSpPr>
        <p:spPr bwMode="gray">
          <a:xfrm flipV="1">
            <a:off x="1063450" y="5108713"/>
            <a:ext cx="831681" cy="321511"/>
          </a:xfrm>
          <a:prstGeom prst="straightConnector1">
            <a:avLst/>
          </a:prstGeom>
          <a:ln>
            <a:solidFill>
              <a:srgbClr val="5C8194"/>
            </a:solidFill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FD3AD0D-3BFF-C18C-B86C-02B9B1FF1BEB}"/>
              </a:ext>
            </a:extLst>
          </p:cNvPr>
          <p:cNvCxnSpPr>
            <a:cxnSpLocks/>
          </p:cNvCxnSpPr>
          <p:nvPr/>
        </p:nvCxnSpPr>
        <p:spPr bwMode="gray">
          <a:xfrm flipV="1">
            <a:off x="2376136" y="5108713"/>
            <a:ext cx="0" cy="321511"/>
          </a:xfrm>
          <a:prstGeom prst="straightConnector1">
            <a:avLst/>
          </a:prstGeom>
          <a:ln>
            <a:solidFill>
              <a:srgbClr val="5C8194"/>
            </a:solidFill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C4887BD-4BDC-3259-CD04-06DEE26A514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652699" y="5108713"/>
            <a:ext cx="468209" cy="333291"/>
          </a:xfrm>
          <a:prstGeom prst="straightConnector1">
            <a:avLst/>
          </a:prstGeom>
          <a:ln>
            <a:solidFill>
              <a:srgbClr val="5C8194"/>
            </a:solidFill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E8F3BD6-69ED-BB66-5F20-81DF4160C4E6}"/>
              </a:ext>
            </a:extLst>
          </p:cNvPr>
          <p:cNvSpPr txBox="1"/>
          <p:nvPr/>
        </p:nvSpPr>
        <p:spPr bwMode="gray">
          <a:xfrm>
            <a:off x="7930840" y="4557906"/>
            <a:ext cx="2331451" cy="722513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Customized but unique 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Antibody Clone name, e.g. use SC ID as prefix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B5C76-D6D8-2A0A-171F-84B29BEDADFB}"/>
              </a:ext>
            </a:extLst>
          </p:cNvPr>
          <p:cNvSpPr txBox="1"/>
          <p:nvPr/>
        </p:nvSpPr>
        <p:spPr bwMode="gray">
          <a:xfrm>
            <a:off x="4826345" y="3112912"/>
            <a:ext cx="2155128" cy="626290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Antibody Clone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Creation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FFB7B-0E96-080C-9930-0F0BB33CE6A6}"/>
              </a:ext>
            </a:extLst>
          </p:cNvPr>
          <p:cNvSpPr txBox="1"/>
          <p:nvPr/>
        </p:nvSpPr>
        <p:spPr bwMode="gray">
          <a:xfrm>
            <a:off x="8690841" y="5404467"/>
            <a:ext cx="1333562" cy="335956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1600" dirty="0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DD25D9BA-7BCD-919C-499A-CAFD7F620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77" y="5451366"/>
            <a:ext cx="5048667" cy="11839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FEF12A-EAA2-9975-1A3F-0127347DFF21}"/>
              </a:ext>
            </a:extLst>
          </p:cNvPr>
          <p:cNvSpPr txBox="1"/>
          <p:nvPr/>
        </p:nvSpPr>
        <p:spPr bwMode="gray">
          <a:xfrm>
            <a:off x="7063567" y="6233532"/>
            <a:ext cx="358071" cy="898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AB8ABE-BCBF-D277-C9F5-0A1495D47925}"/>
              </a:ext>
            </a:extLst>
          </p:cNvPr>
          <p:cNvGrpSpPr/>
          <p:nvPr/>
        </p:nvGrpSpPr>
        <p:grpSpPr>
          <a:xfrm>
            <a:off x="9584089" y="3060411"/>
            <a:ext cx="2534350" cy="941348"/>
            <a:chOff x="4091994" y="460120"/>
            <a:chExt cx="2534350" cy="941348"/>
          </a:xfrm>
        </p:grpSpPr>
        <p:pic>
          <p:nvPicPr>
            <p:cNvPr id="5" name="Picture 4" descr="A screenshot of a phone&#10;&#10;Description automatically generated">
              <a:extLst>
                <a:ext uri="{FF2B5EF4-FFF2-40B4-BE49-F238E27FC236}">
                  <a16:creationId xmlns:a16="http://schemas.microsoft.com/office/drawing/2014/main" id="{46CEAC4D-B8A8-88EA-CD02-EB6A91EC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614"/>
            <a:stretch/>
          </p:blipFill>
          <p:spPr>
            <a:xfrm>
              <a:off x="4091994" y="460121"/>
              <a:ext cx="835743" cy="941347"/>
            </a:xfrm>
            <a:prstGeom prst="rect">
              <a:avLst/>
            </a:prstGeom>
          </p:spPr>
        </p:pic>
        <p:pic>
          <p:nvPicPr>
            <p:cNvPr id="8" name="Picture 7" descr="A screenshot of a phone&#10;&#10;Description automatically generated">
              <a:extLst>
                <a:ext uri="{FF2B5EF4-FFF2-40B4-BE49-F238E27FC236}">
                  <a16:creationId xmlns:a16="http://schemas.microsoft.com/office/drawing/2014/main" id="{6AC8F64C-4645-3C20-3874-30717065D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33"/>
            <a:stretch/>
          </p:blipFill>
          <p:spPr>
            <a:xfrm>
              <a:off x="4914661" y="460120"/>
              <a:ext cx="1711683" cy="94134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2448E6E-1E18-162F-1590-5B9262FBD5B3}"/>
              </a:ext>
            </a:extLst>
          </p:cNvPr>
          <p:cNvSpPr txBox="1"/>
          <p:nvPr/>
        </p:nvSpPr>
        <p:spPr bwMode="gray">
          <a:xfrm>
            <a:off x="10613906" y="3569525"/>
            <a:ext cx="865730" cy="955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47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3DB09-E4AB-4FA4-AD3E-403475EC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Genedata Biologics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15E7F-DA09-6CEF-BE02-BC504F32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14" y="1183772"/>
            <a:ext cx="10772775" cy="3053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271DF-9A40-FBA7-6E7F-27F51BFBA99E}"/>
              </a:ext>
            </a:extLst>
          </p:cNvPr>
          <p:cNvSpPr txBox="1"/>
          <p:nvPr/>
        </p:nvSpPr>
        <p:spPr bwMode="gray">
          <a:xfrm>
            <a:off x="5017895" y="1804279"/>
            <a:ext cx="1140031" cy="76595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F198F4-36B5-92FC-4E95-3688F07CEC55}"/>
              </a:ext>
            </a:extLst>
          </p:cNvPr>
          <p:cNvGrpSpPr/>
          <p:nvPr/>
        </p:nvGrpSpPr>
        <p:grpSpPr>
          <a:xfrm>
            <a:off x="7387464" y="3630199"/>
            <a:ext cx="2576982" cy="2461063"/>
            <a:chOff x="5468060" y="3920688"/>
            <a:chExt cx="2576982" cy="2461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63E66F-4645-42AB-A0ED-BA6C84C3C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8060" y="3920688"/>
              <a:ext cx="2576982" cy="24610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D67AB4-8960-793F-C474-B6FD663DBB1D}"/>
                </a:ext>
              </a:extLst>
            </p:cNvPr>
            <p:cNvSpPr txBox="1"/>
            <p:nvPr/>
          </p:nvSpPr>
          <p:spPr bwMode="gray">
            <a:xfrm>
              <a:off x="5583919" y="4237314"/>
              <a:ext cx="1840338" cy="292741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  <p:txBody>
            <a:bodyPr wrap="square" lIns="45720" tIns="45720" rIns="45720" bIns="45720" rtlCol="0">
              <a:noAutofit/>
            </a:bodyPr>
            <a:lstStyle/>
            <a:p>
              <a:pPr marL="171450" indent="-171450" algn="l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endParaRPr lang="en-US" sz="1600" err="1"/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1A354EF-C599-4006-FF17-EE9F5356C7C0}"/>
              </a:ext>
            </a:extLst>
          </p:cNvPr>
          <p:cNvCxnSpPr/>
          <p:nvPr/>
        </p:nvCxnSpPr>
        <p:spPr bwMode="gray">
          <a:xfrm flipV="1">
            <a:off x="7628466" y="4454678"/>
            <a:ext cx="1718732" cy="10885"/>
          </a:xfrm>
          <a:prstGeom prst="straightConnector1">
            <a:avLst/>
          </a:prstGeom>
          <a:noFill/>
          <a:ln w="28575" cap="rnd">
            <a:solidFill>
              <a:srgbClr val="4472C4"/>
            </a:solidFill>
            <a:prstDash val="solid"/>
            <a:round/>
            <a:headEnd/>
            <a:tailEnd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1344C9-EF42-DC67-E68B-889AF463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24" y="3630154"/>
            <a:ext cx="6051247" cy="2536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040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A26563-CFA7-A210-95E3-D76B716F6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" t="46318" r="1353" b="19533"/>
          <a:stretch/>
        </p:blipFill>
        <p:spPr>
          <a:xfrm>
            <a:off x="3777192" y="2251280"/>
            <a:ext cx="7402125" cy="132142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25086DE-A4AB-FD42-FCA6-DAC0A567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Hit List (HL)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35899-05C9-29A7-F751-D6FF2CD96EB8}"/>
              </a:ext>
            </a:extLst>
          </p:cNvPr>
          <p:cNvSpPr txBox="1"/>
          <p:nvPr/>
        </p:nvSpPr>
        <p:spPr bwMode="gray">
          <a:xfrm>
            <a:off x="101205" y="1489676"/>
            <a:ext cx="3090631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Hit List </a:t>
            </a:r>
            <a:r>
              <a:rPr lang="en-US" sz="1600" dirty="0">
                <a:solidFill>
                  <a:srgbClr val="172B4D"/>
                </a:solidFill>
                <a:latin typeface="Arial" panose="020B0604020202020204" pitchFamily="34" charset="0"/>
              </a:rPr>
              <a:t>is created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 to manage selected clones, e.g., the best antibody clones discovered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Clones received from an external source can be registered via hit list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Antibody cl</a:t>
            </a:r>
            <a:r>
              <a:rPr lang="en-US" sz="1600" dirty="0">
                <a:solidFill>
                  <a:srgbClr val="172B4D"/>
                </a:solidFill>
                <a:latin typeface="Arial" panose="020B0604020202020204" pitchFamily="34" charset="0"/>
              </a:rPr>
              <a:t>one hits can be selected in multiple ways, such as selecting by assay run data, sequence data or uploading a file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172B4D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8EA7ED-2D9F-4F17-9F0A-9FFD1216CC7D}"/>
              </a:ext>
            </a:extLst>
          </p:cNvPr>
          <p:cNvCxnSpPr>
            <a:cxnSpLocks/>
          </p:cNvCxnSpPr>
          <p:nvPr/>
        </p:nvCxnSpPr>
        <p:spPr bwMode="gray">
          <a:xfrm>
            <a:off x="5812401" y="1369022"/>
            <a:ext cx="209762" cy="171885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8637C5-E184-B636-520F-528400E881E6}"/>
              </a:ext>
            </a:extLst>
          </p:cNvPr>
          <p:cNvCxnSpPr/>
          <p:nvPr/>
        </p:nvCxnSpPr>
        <p:spPr bwMode="gray">
          <a:xfrm flipH="1">
            <a:off x="7566066" y="1360421"/>
            <a:ext cx="194652" cy="189086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8D65E65-3157-851F-474A-234A80AD0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226" y="3839602"/>
            <a:ext cx="8546332" cy="8936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4450CCE-0B0B-0FE5-87B2-759862F85E96}"/>
              </a:ext>
            </a:extLst>
          </p:cNvPr>
          <p:cNvSpPr/>
          <p:nvPr/>
        </p:nvSpPr>
        <p:spPr bwMode="gray">
          <a:xfrm>
            <a:off x="10714092" y="3883240"/>
            <a:ext cx="736368" cy="861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B01B2FFC-2E38-0DF4-8474-F5389322A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82" y="5000097"/>
            <a:ext cx="3596254" cy="137327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264BAA-76AC-96D5-04E8-F57B77012E13}"/>
              </a:ext>
            </a:extLst>
          </p:cNvPr>
          <p:cNvCxnSpPr>
            <a:cxnSpLocks/>
          </p:cNvCxnSpPr>
          <p:nvPr/>
        </p:nvCxnSpPr>
        <p:spPr bwMode="gray">
          <a:xfrm>
            <a:off x="7230158" y="4755446"/>
            <a:ext cx="0" cy="24465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C2CDB4-DB36-A8D3-83BD-1518FFF437DE}"/>
              </a:ext>
            </a:extLst>
          </p:cNvPr>
          <p:cNvSpPr txBox="1"/>
          <p:nvPr/>
        </p:nvSpPr>
        <p:spPr bwMode="gray">
          <a:xfrm>
            <a:off x="5712082" y="3750186"/>
            <a:ext cx="3364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6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Operations on multiple hit lists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E1F50A-CA77-6FFD-6479-8F92E5B3B5C8}"/>
              </a:ext>
            </a:extLst>
          </p:cNvPr>
          <p:cNvSpPr txBox="1"/>
          <p:nvPr/>
        </p:nvSpPr>
        <p:spPr bwMode="gray">
          <a:xfrm>
            <a:off x="5391490" y="1602195"/>
            <a:ext cx="3364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6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An</a:t>
            </a:r>
            <a:r>
              <a:rPr lang="en-US" sz="1600" dirty="0">
                <a:solidFill>
                  <a:srgbClr val="172B4D"/>
                </a:solidFill>
                <a:latin typeface="Arial" panose="020B0604020202020204" pitchFamily="34" charset="0"/>
              </a:rPr>
              <a:t>tibody Clones selection</a:t>
            </a:r>
            <a:endParaRPr lang="en-US" sz="1600" b="0" i="0" dirty="0">
              <a:solidFill>
                <a:srgbClr val="172B4D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D282DC-5513-7F37-A830-CC92FC929981}"/>
              </a:ext>
            </a:extLst>
          </p:cNvPr>
          <p:cNvCxnSpPr>
            <a:cxnSpLocks/>
          </p:cNvCxnSpPr>
          <p:nvPr/>
        </p:nvCxnSpPr>
        <p:spPr bwMode="gray">
          <a:xfrm>
            <a:off x="6738503" y="2006307"/>
            <a:ext cx="0" cy="24465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D1DE16-3C39-271A-E7AE-0096BF853EE0}"/>
              </a:ext>
            </a:extLst>
          </p:cNvPr>
          <p:cNvCxnSpPr>
            <a:cxnSpLocks/>
          </p:cNvCxnSpPr>
          <p:nvPr/>
        </p:nvCxnSpPr>
        <p:spPr bwMode="gray">
          <a:xfrm>
            <a:off x="6734795" y="1309669"/>
            <a:ext cx="0" cy="24465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185B85-B3EF-8AB3-1F21-8DF3A7C91E16}"/>
              </a:ext>
            </a:extLst>
          </p:cNvPr>
          <p:cNvSpPr txBox="1"/>
          <p:nvPr/>
        </p:nvSpPr>
        <p:spPr bwMode="gray">
          <a:xfrm>
            <a:off x="6779445" y="1955305"/>
            <a:ext cx="3364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6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New Hit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429F4-CEEC-6C5D-7725-34F02316651E}"/>
              </a:ext>
            </a:extLst>
          </p:cNvPr>
          <p:cNvSpPr txBox="1"/>
          <p:nvPr/>
        </p:nvSpPr>
        <p:spPr bwMode="gray">
          <a:xfrm>
            <a:off x="4697188" y="613674"/>
            <a:ext cx="1520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From Redundancy analysis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8ECC7-4D2E-E1E9-82A1-6945E488920C}"/>
              </a:ext>
            </a:extLst>
          </p:cNvPr>
          <p:cNvSpPr txBox="1"/>
          <p:nvPr/>
        </p:nvSpPr>
        <p:spPr bwMode="gray">
          <a:xfrm>
            <a:off x="5974777" y="583384"/>
            <a:ext cx="15200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172B4D"/>
                </a:solidFill>
                <a:latin typeface="Arial" panose="020B0604020202020204" pitchFamily="34" charset="0"/>
              </a:rPr>
              <a:t>Upload a file with Antibody Clone ID/names</a:t>
            </a:r>
            <a:endParaRPr lang="en-US" sz="1400" b="0" i="0" dirty="0">
              <a:solidFill>
                <a:srgbClr val="172B4D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67682-39ED-6FB0-DCEE-53A017D05544}"/>
              </a:ext>
            </a:extLst>
          </p:cNvPr>
          <p:cNvSpPr txBox="1"/>
          <p:nvPr/>
        </p:nvSpPr>
        <p:spPr bwMode="gray">
          <a:xfrm>
            <a:off x="7383691" y="771643"/>
            <a:ext cx="1520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b="0" i="0" dirty="0">
                <a:solidFill>
                  <a:srgbClr val="172B4D"/>
                </a:solidFill>
                <a:effectLst/>
                <a:latin typeface="Arial" panose="020B0604020202020204" pitchFamily="34" charset="0"/>
              </a:rPr>
              <a:t>From Assay Results table</a:t>
            </a:r>
          </a:p>
        </p:txBody>
      </p:sp>
    </p:spTree>
    <p:extLst>
      <p:ext uri="{BB962C8B-B14F-4D97-AF65-F5344CB8AC3E}">
        <p14:creationId xmlns:p14="http://schemas.microsoft.com/office/powerpoint/2010/main" val="4214088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A62DD288-D11F-F947-48E3-325B8738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47" y="493098"/>
            <a:ext cx="11295782" cy="850392"/>
          </a:xfrm>
        </p:spPr>
        <p:txBody>
          <a:bodyPr/>
          <a:lstStyle/>
          <a:p>
            <a:r>
              <a:rPr lang="en-US" dirty="0">
                <a:cs typeface="Arial"/>
              </a:rPr>
              <a:t>Well-specific Antibody Clone creation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F272F30-854A-7637-4E62-A3B1914F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7" y="1020180"/>
            <a:ext cx="7383123" cy="1134813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049BAD7D-0ADB-BC1B-7433-4C81A1396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65" y="706032"/>
            <a:ext cx="1642584" cy="1795497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4F3514B4-1E1C-2E09-10DB-9E1416B7C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8" y="2455498"/>
            <a:ext cx="6906161" cy="3274400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F0543417-E025-FA30-0A2D-850670490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76" y="3323852"/>
            <a:ext cx="5606631" cy="20652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791461-26BE-855A-6C6C-A27A4170184B}"/>
              </a:ext>
            </a:extLst>
          </p:cNvPr>
          <p:cNvSpPr/>
          <p:nvPr/>
        </p:nvSpPr>
        <p:spPr bwMode="gray">
          <a:xfrm>
            <a:off x="7031856" y="1320685"/>
            <a:ext cx="322463" cy="14137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E6169D-3876-D427-B537-4CEB7428C15C}"/>
              </a:ext>
            </a:extLst>
          </p:cNvPr>
          <p:cNvSpPr/>
          <p:nvPr/>
        </p:nvSpPr>
        <p:spPr bwMode="gray">
          <a:xfrm>
            <a:off x="8484953" y="750042"/>
            <a:ext cx="639488" cy="14137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904F76-3DD3-F1EB-2453-E389D08DCBEC}"/>
              </a:ext>
            </a:extLst>
          </p:cNvPr>
          <p:cNvSpPr/>
          <p:nvPr/>
        </p:nvSpPr>
        <p:spPr bwMode="gray">
          <a:xfrm>
            <a:off x="393082" y="3562514"/>
            <a:ext cx="956513" cy="1635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693575-8198-B12C-45BD-CFB3502C4D79}"/>
              </a:ext>
            </a:extLst>
          </p:cNvPr>
          <p:cNvSpPr/>
          <p:nvPr/>
        </p:nvSpPr>
        <p:spPr bwMode="gray">
          <a:xfrm>
            <a:off x="534255" y="5096516"/>
            <a:ext cx="1309215" cy="2040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3926FA-30A5-710A-7583-642979520695}"/>
              </a:ext>
            </a:extLst>
          </p:cNvPr>
          <p:cNvSpPr/>
          <p:nvPr/>
        </p:nvSpPr>
        <p:spPr bwMode="gray">
          <a:xfrm>
            <a:off x="606339" y="5499553"/>
            <a:ext cx="1125479" cy="966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46F8F7-8B96-A111-F997-26EB3017A948}"/>
              </a:ext>
            </a:extLst>
          </p:cNvPr>
          <p:cNvCxnSpPr/>
          <p:nvPr/>
        </p:nvCxnSpPr>
        <p:spPr bwMode="gray">
          <a:xfrm>
            <a:off x="7750069" y="1510421"/>
            <a:ext cx="690196" cy="0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1679D8-487B-3C05-CB55-D9CE5AA1E4AB}"/>
              </a:ext>
            </a:extLst>
          </p:cNvPr>
          <p:cNvCxnSpPr/>
          <p:nvPr/>
        </p:nvCxnSpPr>
        <p:spPr bwMode="gray">
          <a:xfrm flipH="1">
            <a:off x="6279634" y="2386706"/>
            <a:ext cx="2149369" cy="516794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76E7DFE-DCFA-DBD9-E770-8F33AED1D82B}"/>
              </a:ext>
            </a:extLst>
          </p:cNvPr>
          <p:cNvSpPr/>
          <p:nvPr/>
        </p:nvSpPr>
        <p:spPr bwMode="gray">
          <a:xfrm>
            <a:off x="232349" y="4503986"/>
            <a:ext cx="1167531" cy="2040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757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84E18DC-4425-D6BA-34D8-22B9B195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47" y="493098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Plate (PLT) and Plate Set (PS)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6B20CB-A557-31CE-4462-44A5E1FD60F3}"/>
              </a:ext>
            </a:extLst>
          </p:cNvPr>
          <p:cNvGrpSpPr/>
          <p:nvPr/>
        </p:nvGrpSpPr>
        <p:grpSpPr>
          <a:xfrm>
            <a:off x="4069896" y="4709795"/>
            <a:ext cx="3953325" cy="1504796"/>
            <a:chOff x="76198" y="996951"/>
            <a:chExt cx="4153807" cy="1598632"/>
          </a:xfrm>
        </p:grpSpPr>
        <p:pic>
          <p:nvPicPr>
            <p:cNvPr id="68" name="Picture 67" descr="A screenshot of a test&#10;&#10;Description automatically generated">
              <a:extLst>
                <a:ext uri="{FF2B5EF4-FFF2-40B4-BE49-F238E27FC236}">
                  <a16:creationId xmlns:a16="http://schemas.microsoft.com/office/drawing/2014/main" id="{6440EB72-2B2C-A88C-A010-F3583026B2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614"/>
            <a:stretch/>
          </p:blipFill>
          <p:spPr>
            <a:xfrm>
              <a:off x="76200" y="996951"/>
              <a:ext cx="4153805" cy="196850"/>
            </a:xfrm>
            <a:prstGeom prst="rect">
              <a:avLst/>
            </a:prstGeom>
          </p:spPr>
        </p:pic>
        <p:pic>
          <p:nvPicPr>
            <p:cNvPr id="72" name="Picture 71" descr="A screenshot of a test&#10;&#10;Description automatically generated">
              <a:extLst>
                <a:ext uri="{FF2B5EF4-FFF2-40B4-BE49-F238E27FC236}">
                  <a16:creationId xmlns:a16="http://schemas.microsoft.com/office/drawing/2014/main" id="{322A386D-8E16-AB7C-4E88-8666CB261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83"/>
            <a:stretch/>
          </p:blipFill>
          <p:spPr>
            <a:xfrm>
              <a:off x="76198" y="1193801"/>
              <a:ext cx="4153805" cy="1401782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36721F-A1BD-0503-D1B6-3D347002C76D}"/>
              </a:ext>
            </a:extLst>
          </p:cNvPr>
          <p:cNvGrpSpPr/>
          <p:nvPr/>
        </p:nvGrpSpPr>
        <p:grpSpPr>
          <a:xfrm>
            <a:off x="8052709" y="4605922"/>
            <a:ext cx="4052205" cy="2001139"/>
            <a:chOff x="76198" y="3063644"/>
            <a:chExt cx="4153806" cy="2051314"/>
          </a:xfrm>
        </p:grpSpPr>
        <p:pic>
          <p:nvPicPr>
            <p:cNvPr id="70" name="Picture 6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71E36EA-9C57-15B5-A7BB-6DAD5E12B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93216"/>
            <a:stretch/>
          </p:blipFill>
          <p:spPr>
            <a:xfrm>
              <a:off x="76199" y="3063644"/>
              <a:ext cx="4153805" cy="212956"/>
            </a:xfrm>
            <a:prstGeom prst="rect">
              <a:avLst/>
            </a:prstGeom>
          </p:spPr>
        </p:pic>
        <p:pic>
          <p:nvPicPr>
            <p:cNvPr id="73" name="Picture 7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5ABBC74-3416-4FEB-A6B0-5EF2C24DA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46" b="11436"/>
            <a:stretch/>
          </p:blipFill>
          <p:spPr>
            <a:xfrm>
              <a:off x="76198" y="3284041"/>
              <a:ext cx="4153805" cy="183091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57BF0D-21DD-256E-9869-59C400AB4CB0}"/>
              </a:ext>
            </a:extLst>
          </p:cNvPr>
          <p:cNvGrpSpPr/>
          <p:nvPr/>
        </p:nvGrpSpPr>
        <p:grpSpPr>
          <a:xfrm>
            <a:off x="87086" y="4709795"/>
            <a:ext cx="3953323" cy="1509455"/>
            <a:chOff x="76198" y="4742424"/>
            <a:chExt cx="4153805" cy="1603581"/>
          </a:xfrm>
        </p:grpSpPr>
        <p:pic>
          <p:nvPicPr>
            <p:cNvPr id="77" name="Picture 76" descr="A screenshot of a test&#10;&#10;Description automatically generated">
              <a:extLst>
                <a:ext uri="{FF2B5EF4-FFF2-40B4-BE49-F238E27FC236}">
                  <a16:creationId xmlns:a16="http://schemas.microsoft.com/office/drawing/2014/main" id="{1BF273EE-35A3-AE13-AA09-62A5E04F0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755"/>
            <a:stretch/>
          </p:blipFill>
          <p:spPr>
            <a:xfrm>
              <a:off x="76198" y="4742424"/>
              <a:ext cx="4153805" cy="193643"/>
            </a:xfrm>
            <a:prstGeom prst="rect">
              <a:avLst/>
            </a:prstGeom>
          </p:spPr>
        </p:pic>
        <p:pic>
          <p:nvPicPr>
            <p:cNvPr id="79" name="Picture 78" descr="A screenshot of a test&#10;&#10;Description automatically generated">
              <a:extLst>
                <a:ext uri="{FF2B5EF4-FFF2-40B4-BE49-F238E27FC236}">
                  <a16:creationId xmlns:a16="http://schemas.microsoft.com/office/drawing/2014/main" id="{C44600E7-574E-DE0E-9194-8D8D62C8E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68"/>
            <a:stretch/>
          </p:blipFill>
          <p:spPr>
            <a:xfrm>
              <a:off x="76198" y="4936067"/>
              <a:ext cx="4153805" cy="1409938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4645DEA-281E-346D-C686-C1E0E5ADD8EC}"/>
              </a:ext>
            </a:extLst>
          </p:cNvPr>
          <p:cNvSpPr txBox="1"/>
          <p:nvPr/>
        </p:nvSpPr>
        <p:spPr bwMode="gray">
          <a:xfrm>
            <a:off x="4513943" y="4382898"/>
            <a:ext cx="2260600" cy="342307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Predefined plate layout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AFAF97E-6158-4085-9C8B-336FD6356C3C}"/>
              </a:ext>
            </a:extLst>
          </p:cNvPr>
          <p:cNvGrpSpPr/>
          <p:nvPr/>
        </p:nvGrpSpPr>
        <p:grpSpPr>
          <a:xfrm>
            <a:off x="89704" y="1142008"/>
            <a:ext cx="6765877" cy="3100467"/>
            <a:chOff x="84667" y="1675305"/>
            <a:chExt cx="7653867" cy="350738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EEA1DEE-1D72-0206-2343-104F4C239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25" b="20719"/>
            <a:stretch/>
          </p:blipFill>
          <p:spPr>
            <a:xfrm>
              <a:off x="84667" y="1675305"/>
              <a:ext cx="7653867" cy="3507389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6107608-1EB2-ABE6-3213-10E5A4CCE366}"/>
                </a:ext>
              </a:extLst>
            </p:cNvPr>
            <p:cNvSpPr/>
            <p:nvPr/>
          </p:nvSpPr>
          <p:spPr bwMode="gray">
            <a:xfrm>
              <a:off x="235247" y="2148566"/>
              <a:ext cx="1348020" cy="643467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5923F06-CE8D-038F-6C32-AA3BCF71D414}"/>
                </a:ext>
              </a:extLst>
            </p:cNvPr>
            <p:cNvSpPr/>
            <p:nvPr/>
          </p:nvSpPr>
          <p:spPr bwMode="gray">
            <a:xfrm>
              <a:off x="367550" y="2801955"/>
              <a:ext cx="195157" cy="100528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88" name="Picture 87" descr="A screenshot of a computer&#10;&#10;Description automatically generated">
            <a:extLst>
              <a:ext uri="{FF2B5EF4-FFF2-40B4-BE49-F238E27FC236}">
                <a16:creationId xmlns:a16="http://schemas.microsoft.com/office/drawing/2014/main" id="{B44B85C8-099F-6861-D2F7-52BAD66E33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4" r="23631" b="4484"/>
          <a:stretch/>
        </p:blipFill>
        <p:spPr>
          <a:xfrm>
            <a:off x="7949914" y="926925"/>
            <a:ext cx="2486781" cy="73864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EDD9DFC0-6C20-D227-0A2D-251EAE8CF336}"/>
              </a:ext>
            </a:extLst>
          </p:cNvPr>
          <p:cNvSpPr/>
          <p:nvPr/>
        </p:nvSpPr>
        <p:spPr bwMode="gray">
          <a:xfrm>
            <a:off x="8376562" y="1163792"/>
            <a:ext cx="1824886" cy="46094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F30356-B3B6-A89E-91B7-2F571FE30391}"/>
              </a:ext>
            </a:extLst>
          </p:cNvPr>
          <p:cNvSpPr txBox="1"/>
          <p:nvPr/>
        </p:nvSpPr>
        <p:spPr bwMode="gray">
          <a:xfrm>
            <a:off x="89704" y="3146812"/>
            <a:ext cx="3693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plate set is a group of plates with identical plate formats and layouts 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A282B7-120F-0B9B-C932-C7083CF4B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548" y="2063085"/>
            <a:ext cx="2371184" cy="234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9F9CC-5F8E-7C85-FF5E-6F84B7B865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780" t="27204" r="1978" b="18599"/>
          <a:stretch/>
        </p:blipFill>
        <p:spPr>
          <a:xfrm>
            <a:off x="10170082" y="3233921"/>
            <a:ext cx="1785718" cy="12896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BF857E1-967F-17C5-BF78-5E27E23FF1AA}"/>
              </a:ext>
            </a:extLst>
          </p:cNvPr>
          <p:cNvGrpSpPr/>
          <p:nvPr/>
        </p:nvGrpSpPr>
        <p:grpSpPr>
          <a:xfrm>
            <a:off x="10526737" y="2142166"/>
            <a:ext cx="1301390" cy="927820"/>
            <a:chOff x="10550843" y="1948841"/>
            <a:chExt cx="1301390" cy="9278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433CAD-3FEA-3C5A-9934-7C55A5F90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21" t="26460" r="58132" b="18913"/>
            <a:stretch/>
          </p:blipFill>
          <p:spPr>
            <a:xfrm>
              <a:off x="10550843" y="1948841"/>
              <a:ext cx="1301390" cy="92782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37A50B-87FE-6481-DE59-E62142E6485B}"/>
                </a:ext>
              </a:extLst>
            </p:cNvPr>
            <p:cNvSpPr/>
            <p:nvPr/>
          </p:nvSpPr>
          <p:spPr bwMode="gray">
            <a:xfrm>
              <a:off x="10671175" y="2069435"/>
              <a:ext cx="79375" cy="79375"/>
            </a:xfrm>
            <a:prstGeom prst="ellipse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7A6D1B-F1ED-F9AA-6EED-3D9AC8E373D0}"/>
                </a:ext>
              </a:extLst>
            </p:cNvPr>
            <p:cNvSpPr/>
            <p:nvPr/>
          </p:nvSpPr>
          <p:spPr bwMode="gray">
            <a:xfrm>
              <a:off x="10759757" y="2069435"/>
              <a:ext cx="79375" cy="79375"/>
            </a:xfrm>
            <a:prstGeom prst="ellipse">
              <a:avLst/>
            </a:prstGeom>
            <a:solidFill>
              <a:srgbClr val="00B050"/>
            </a:solidFill>
            <a:ln w="2857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36305D0D-C024-74E8-7D5A-D93699CDE1BA}"/>
              </a:ext>
            </a:extLst>
          </p:cNvPr>
          <p:cNvSpPr/>
          <p:nvPr/>
        </p:nvSpPr>
        <p:spPr bwMode="gray">
          <a:xfrm>
            <a:off x="10312400" y="3390900"/>
            <a:ext cx="50800" cy="50800"/>
          </a:xfrm>
          <a:prstGeom prst="ellipse">
            <a:avLst/>
          </a:prstGeom>
          <a:solidFill>
            <a:srgbClr val="FF0000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404D71-DED7-3EA1-57D7-13CA85456AE5}"/>
              </a:ext>
            </a:extLst>
          </p:cNvPr>
          <p:cNvSpPr/>
          <p:nvPr/>
        </p:nvSpPr>
        <p:spPr bwMode="gray">
          <a:xfrm>
            <a:off x="10374337" y="3387725"/>
            <a:ext cx="50800" cy="50800"/>
          </a:xfrm>
          <a:prstGeom prst="ellipse">
            <a:avLst/>
          </a:prstGeom>
          <a:solidFill>
            <a:srgbClr val="FF0000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0A4576-6EEC-CAB0-19A9-7A7C0B902A0A}"/>
              </a:ext>
            </a:extLst>
          </p:cNvPr>
          <p:cNvSpPr/>
          <p:nvPr/>
        </p:nvSpPr>
        <p:spPr bwMode="gray">
          <a:xfrm>
            <a:off x="10312349" y="3454276"/>
            <a:ext cx="50800" cy="50800"/>
          </a:xfrm>
          <a:prstGeom prst="ellipse">
            <a:avLst/>
          </a:prstGeom>
          <a:solidFill>
            <a:srgbClr val="FF0000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3BC15B-FDA7-3328-A08A-9FD22166AD56}"/>
              </a:ext>
            </a:extLst>
          </p:cNvPr>
          <p:cNvSpPr/>
          <p:nvPr/>
        </p:nvSpPr>
        <p:spPr bwMode="gray">
          <a:xfrm>
            <a:off x="10374337" y="3454276"/>
            <a:ext cx="50800" cy="50800"/>
          </a:xfrm>
          <a:prstGeom prst="ellipse">
            <a:avLst/>
          </a:prstGeom>
          <a:solidFill>
            <a:srgbClr val="FF0000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A75CE7-0591-C110-6433-A7F5675F0933}"/>
              </a:ext>
            </a:extLst>
          </p:cNvPr>
          <p:cNvSpPr/>
          <p:nvPr/>
        </p:nvSpPr>
        <p:spPr bwMode="gray">
          <a:xfrm>
            <a:off x="10439400" y="3397250"/>
            <a:ext cx="50800" cy="50800"/>
          </a:xfrm>
          <a:prstGeom prst="ellipse">
            <a:avLst/>
          </a:prstGeom>
          <a:solidFill>
            <a:srgbClr val="00B050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5890FA-C5E0-159E-E8CA-3D559AAA53D4}"/>
              </a:ext>
            </a:extLst>
          </p:cNvPr>
          <p:cNvSpPr/>
          <p:nvPr/>
        </p:nvSpPr>
        <p:spPr bwMode="gray">
          <a:xfrm>
            <a:off x="10501337" y="3394075"/>
            <a:ext cx="50800" cy="50800"/>
          </a:xfrm>
          <a:prstGeom prst="ellipse">
            <a:avLst/>
          </a:prstGeom>
          <a:solidFill>
            <a:srgbClr val="00B050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0AED91-EDCE-DC64-BFA3-344C17422538}"/>
              </a:ext>
            </a:extLst>
          </p:cNvPr>
          <p:cNvSpPr/>
          <p:nvPr/>
        </p:nvSpPr>
        <p:spPr bwMode="gray">
          <a:xfrm>
            <a:off x="10439349" y="3460626"/>
            <a:ext cx="50800" cy="50800"/>
          </a:xfrm>
          <a:prstGeom prst="ellipse">
            <a:avLst/>
          </a:prstGeom>
          <a:solidFill>
            <a:srgbClr val="00B050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BD7CE9-0D65-B38F-04D2-4ED4BBDA6688}"/>
              </a:ext>
            </a:extLst>
          </p:cNvPr>
          <p:cNvSpPr/>
          <p:nvPr/>
        </p:nvSpPr>
        <p:spPr bwMode="gray">
          <a:xfrm>
            <a:off x="10501337" y="3460626"/>
            <a:ext cx="50800" cy="50800"/>
          </a:xfrm>
          <a:prstGeom prst="ellipse">
            <a:avLst/>
          </a:prstGeom>
          <a:solidFill>
            <a:srgbClr val="00B050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C2B5A5-9F57-DEEC-DB09-F3AF6A372851}"/>
              </a:ext>
            </a:extLst>
          </p:cNvPr>
          <p:cNvCxnSpPr>
            <a:cxnSpLocks/>
          </p:cNvCxnSpPr>
          <p:nvPr/>
        </p:nvCxnSpPr>
        <p:spPr bwMode="gray">
          <a:xfrm>
            <a:off x="11177432" y="3080137"/>
            <a:ext cx="0" cy="160908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8BD620-B967-6E41-459E-2E4A578322CF}"/>
              </a:ext>
            </a:extLst>
          </p:cNvPr>
          <p:cNvSpPr txBox="1"/>
          <p:nvPr/>
        </p:nvSpPr>
        <p:spPr bwMode="gray">
          <a:xfrm>
            <a:off x="7566019" y="1765264"/>
            <a:ext cx="2006606" cy="256993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200" dirty="0"/>
              <a:t>reformat 4*96 to 1*384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B160A-2410-E8CF-D7C5-41916D2CE999}"/>
              </a:ext>
            </a:extLst>
          </p:cNvPr>
          <p:cNvSpPr txBox="1"/>
          <p:nvPr/>
        </p:nvSpPr>
        <p:spPr bwMode="gray">
          <a:xfrm>
            <a:off x="10095639" y="1765264"/>
            <a:ext cx="2006606" cy="256993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200" dirty="0"/>
              <a:t>reformat 1*96 to 1*384 plate</a:t>
            </a:r>
          </a:p>
        </p:txBody>
      </p:sp>
    </p:spTree>
    <p:extLst>
      <p:ext uri="{BB962C8B-B14F-4D97-AF65-F5344CB8AC3E}">
        <p14:creationId xmlns:p14="http://schemas.microsoft.com/office/powerpoint/2010/main" val="4184227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3DEC597-CA0D-D33F-D1E4-E691DABA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47" y="493098"/>
            <a:ext cx="11295782" cy="49874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Re-streak Antibody Clones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AFFBB82-2625-7362-4A1F-CBD4C2CED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1076" r="82932"/>
          <a:stretch/>
        </p:blipFill>
        <p:spPr>
          <a:xfrm>
            <a:off x="210563" y="1188203"/>
            <a:ext cx="1265967" cy="3584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64EBE7-8A94-66FA-70F9-548CD9F98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954038"/>
            <a:ext cx="7772400" cy="5206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3AB9A1-811B-0616-EAD5-C33AEB889674}"/>
              </a:ext>
            </a:extLst>
          </p:cNvPr>
          <p:cNvSpPr txBox="1"/>
          <p:nvPr/>
        </p:nvSpPr>
        <p:spPr bwMode="gray">
          <a:xfrm>
            <a:off x="1948722" y="1299957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D7EDE-2896-5955-AA9A-0200AF8BF503}"/>
              </a:ext>
            </a:extLst>
          </p:cNvPr>
          <p:cNvSpPr txBox="1"/>
          <p:nvPr/>
        </p:nvSpPr>
        <p:spPr bwMode="gray">
          <a:xfrm>
            <a:off x="1731364" y="1339473"/>
            <a:ext cx="1551481" cy="31694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From Plate Sets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5B65E7-717C-8E86-D397-AD715F14A0F3}"/>
              </a:ext>
            </a:extLst>
          </p:cNvPr>
          <p:cNvSpPr txBox="1"/>
          <p:nvPr/>
        </p:nvSpPr>
        <p:spPr bwMode="gray">
          <a:xfrm>
            <a:off x="1731364" y="2017919"/>
            <a:ext cx="1551481" cy="31694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From Hit List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653866-AE56-E1B6-59CA-83EB41F387CD}"/>
              </a:ext>
            </a:extLst>
          </p:cNvPr>
          <p:cNvSpPr/>
          <p:nvPr/>
        </p:nvSpPr>
        <p:spPr bwMode="gray">
          <a:xfrm>
            <a:off x="9108523" y="2243419"/>
            <a:ext cx="420224" cy="1828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48E0A7-3C00-1FA9-CD12-635CB4BE390F}"/>
              </a:ext>
            </a:extLst>
          </p:cNvPr>
          <p:cNvSpPr/>
          <p:nvPr/>
        </p:nvSpPr>
        <p:spPr bwMode="gray">
          <a:xfrm>
            <a:off x="4410905" y="1964935"/>
            <a:ext cx="1400282" cy="19396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760240-1127-B8C0-2DF2-CBF996A9B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05" y="1149206"/>
            <a:ext cx="7738150" cy="65836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407182B-178E-A1C8-BFA6-A09F1A9844BD}"/>
              </a:ext>
            </a:extLst>
          </p:cNvPr>
          <p:cNvSpPr/>
          <p:nvPr/>
        </p:nvSpPr>
        <p:spPr bwMode="gray">
          <a:xfrm>
            <a:off x="4410905" y="1151280"/>
            <a:ext cx="775692" cy="18819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521F38-9D57-38BF-900D-1EB6A805BB8D}"/>
              </a:ext>
            </a:extLst>
          </p:cNvPr>
          <p:cNvSpPr/>
          <p:nvPr/>
        </p:nvSpPr>
        <p:spPr bwMode="gray">
          <a:xfrm>
            <a:off x="7967910" y="1473533"/>
            <a:ext cx="482683" cy="1229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AC6D57-3399-6BB5-5B0A-7C6821FA5FDA}"/>
              </a:ext>
            </a:extLst>
          </p:cNvPr>
          <p:cNvSpPr/>
          <p:nvPr/>
        </p:nvSpPr>
        <p:spPr bwMode="gray">
          <a:xfrm>
            <a:off x="9605696" y="1627608"/>
            <a:ext cx="854940" cy="1828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0" name="Picture 29" descr="A screenshot of a survey&#10;&#10;Description automatically generated">
            <a:extLst>
              <a:ext uri="{FF2B5EF4-FFF2-40B4-BE49-F238E27FC236}">
                <a16:creationId xmlns:a16="http://schemas.microsoft.com/office/drawing/2014/main" id="{C3C11160-8823-8C14-6BFC-9891A0ABA8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07"/>
          <a:stretch/>
        </p:blipFill>
        <p:spPr>
          <a:xfrm>
            <a:off x="1731364" y="2783119"/>
            <a:ext cx="5037364" cy="1184249"/>
          </a:xfrm>
          <a:prstGeom prst="rect">
            <a:avLst/>
          </a:prstGeom>
        </p:spPr>
      </p:pic>
      <p:pic>
        <p:nvPicPr>
          <p:cNvPr id="32" name="Picture 31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40574382-4B7D-42AC-E7E5-EBCEA66B83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5"/>
          <a:stretch/>
        </p:blipFill>
        <p:spPr>
          <a:xfrm>
            <a:off x="2369493" y="4146219"/>
            <a:ext cx="4147278" cy="698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43918D-87B1-8306-D454-D31094F416BD}"/>
              </a:ext>
            </a:extLst>
          </p:cNvPr>
          <p:cNvCxnSpPr/>
          <p:nvPr/>
        </p:nvCxnSpPr>
        <p:spPr bwMode="gray">
          <a:xfrm flipH="1">
            <a:off x="3282845" y="1810488"/>
            <a:ext cx="472191" cy="972631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6E31FA-3FCE-AA37-072F-E3F8E348EBE5}"/>
              </a:ext>
            </a:extLst>
          </p:cNvPr>
          <p:cNvCxnSpPr>
            <a:cxnSpLocks/>
          </p:cNvCxnSpPr>
          <p:nvPr/>
        </p:nvCxnSpPr>
        <p:spPr bwMode="gray">
          <a:xfrm>
            <a:off x="8956622" y="2464243"/>
            <a:ext cx="397240" cy="189016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478640-BD22-09AD-CE59-F2F6E52A6036}"/>
              </a:ext>
            </a:extLst>
          </p:cNvPr>
          <p:cNvCxnSpPr>
            <a:cxnSpLocks/>
          </p:cNvCxnSpPr>
          <p:nvPr/>
        </p:nvCxnSpPr>
        <p:spPr bwMode="gray">
          <a:xfrm>
            <a:off x="3755036" y="3852139"/>
            <a:ext cx="0" cy="273998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screenshot of a computer&#10;&#10;Description automatically generated">
            <a:extLst>
              <a:ext uri="{FF2B5EF4-FFF2-40B4-BE49-F238E27FC236}">
                <a16:creationId xmlns:a16="http://schemas.microsoft.com/office/drawing/2014/main" id="{F7D18D23-704D-9D3C-3E5A-6B5DD910F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86" y="2715680"/>
            <a:ext cx="4316970" cy="38149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A09E600-136E-BF0A-A9D0-BBA236712BAD}"/>
              </a:ext>
            </a:extLst>
          </p:cNvPr>
          <p:cNvSpPr txBox="1"/>
          <p:nvPr/>
        </p:nvSpPr>
        <p:spPr bwMode="gray">
          <a:xfrm>
            <a:off x="3401318" y="2568360"/>
            <a:ext cx="2083629" cy="196096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 err="1"/>
              <a:t>GDBxT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99DD21-2D3A-1CE3-4792-A2EB8F837E5B}"/>
              </a:ext>
            </a:extLst>
          </p:cNvPr>
          <p:cNvSpPr txBox="1"/>
          <p:nvPr/>
        </p:nvSpPr>
        <p:spPr bwMode="gray">
          <a:xfrm>
            <a:off x="3700307" y="5644334"/>
            <a:ext cx="6097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SC1339-93D04</a:t>
            </a:r>
            <a:r>
              <a:rPr lang="en-US" dirty="0">
                <a:solidFill>
                  <a:srgbClr val="FF0000"/>
                </a:solidFill>
              </a:rPr>
              <a:t>-1</a:t>
            </a:r>
          </a:p>
          <a:p>
            <a:r>
              <a:rPr lang="en-US" dirty="0"/>
              <a:t>SC1339-93D04</a:t>
            </a:r>
            <a:r>
              <a:rPr lang="en-US" dirty="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216491-4FB5-070C-331F-4324C12C370B}"/>
              </a:ext>
            </a:extLst>
          </p:cNvPr>
          <p:cNvSpPr txBox="1"/>
          <p:nvPr/>
        </p:nvSpPr>
        <p:spPr bwMode="gray">
          <a:xfrm>
            <a:off x="3700307" y="5275002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SC1339-93D04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49E9F7-7817-E2E6-56AC-FCBF7E1D4B38}"/>
              </a:ext>
            </a:extLst>
          </p:cNvPr>
          <p:cNvSpPr txBox="1"/>
          <p:nvPr/>
        </p:nvSpPr>
        <p:spPr bwMode="gray">
          <a:xfrm>
            <a:off x="609966" y="5328643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Name of Parent Antibody Clone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0B73FB-8E0B-0E8F-8B74-2494C1C2480F}"/>
              </a:ext>
            </a:extLst>
          </p:cNvPr>
          <p:cNvSpPr txBox="1"/>
          <p:nvPr/>
        </p:nvSpPr>
        <p:spPr bwMode="gray">
          <a:xfrm>
            <a:off x="609966" y="5674458"/>
            <a:ext cx="1545261" cy="31694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dirty="0" err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175DAA-3194-F0F4-7627-790C18025BB7}"/>
              </a:ext>
            </a:extLst>
          </p:cNvPr>
          <p:cNvSpPr txBox="1"/>
          <p:nvPr/>
        </p:nvSpPr>
        <p:spPr bwMode="gray">
          <a:xfrm>
            <a:off x="548309" y="5657013"/>
            <a:ext cx="29461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Default name for children Antibody Clones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BC1346-2FBD-D286-89EB-BBC5428E016A}"/>
              </a:ext>
            </a:extLst>
          </p:cNvPr>
          <p:cNvSpPr txBox="1"/>
          <p:nvPr/>
        </p:nvSpPr>
        <p:spPr bwMode="gray">
          <a:xfrm>
            <a:off x="609966" y="4969021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Children antibody clones will be arranged in new plates (plate sets)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621C9-D990-FDED-6D2E-04146402EED3}"/>
              </a:ext>
            </a:extLst>
          </p:cNvPr>
          <p:cNvSpPr txBox="1"/>
          <p:nvPr/>
        </p:nvSpPr>
        <p:spPr bwMode="gray">
          <a:xfrm>
            <a:off x="9090734" y="692458"/>
            <a:ext cx="0" cy="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76377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36F3615-E358-AB82-F351-FD657442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cs typeface="Arial"/>
              </a:rPr>
              <a:t>Link Antibody Clones in </a:t>
            </a:r>
            <a:r>
              <a:rPr lang="en-US" err="1">
                <a:cs typeface="Arial"/>
              </a:rPr>
              <a:t>Genedata</a:t>
            </a:r>
            <a:r>
              <a:rPr lang="en-US">
                <a:cs typeface="Arial"/>
              </a:rPr>
              <a:t> with sequencing data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73FE1-AA93-C3FC-2480-75646929EC5E}"/>
              </a:ext>
            </a:extLst>
          </p:cNvPr>
          <p:cNvSpPr txBox="1"/>
          <p:nvPr/>
        </p:nvSpPr>
        <p:spPr bwMode="gray">
          <a:xfrm>
            <a:off x="446914" y="1057523"/>
            <a:ext cx="402967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The Key is the Antibody Clone name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86A9E-F4E0-7418-E5AD-EAC6B7FA5BBB}"/>
              </a:ext>
            </a:extLst>
          </p:cNvPr>
          <p:cNvSpPr txBox="1"/>
          <p:nvPr/>
        </p:nvSpPr>
        <p:spPr bwMode="gray">
          <a:xfrm>
            <a:off x="448108" y="1386878"/>
            <a:ext cx="4608921" cy="347358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Create a plate in </a:t>
            </a:r>
            <a:r>
              <a:rPr lang="en-US" sz="1600" dirty="0" err="1"/>
              <a:t>Genedata</a:t>
            </a:r>
            <a:r>
              <a:rPr lang="en-US" sz="1600" dirty="0"/>
              <a:t> for sequencing purpose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5C276C-9619-B829-DC0C-63D694AB5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2" y="1734236"/>
            <a:ext cx="11822544" cy="1060818"/>
          </a:xfrm>
          <a:prstGeom prst="rect">
            <a:avLst/>
          </a:prstGeom>
        </p:spPr>
      </p:pic>
      <p:pic>
        <p:nvPicPr>
          <p:cNvPr id="11" name="Picture 10" descr="A close-up of a login&#10;&#10;Description automatically generated">
            <a:extLst>
              <a:ext uri="{FF2B5EF4-FFF2-40B4-BE49-F238E27FC236}">
                <a16:creationId xmlns:a16="http://schemas.microsoft.com/office/drawing/2014/main" id="{0D29E05E-EEC6-82DE-55F9-178EBC7799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00"/>
          <a:stretch/>
        </p:blipFill>
        <p:spPr>
          <a:xfrm>
            <a:off x="333030" y="2942946"/>
            <a:ext cx="4252307" cy="165733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49BF90D-5059-0707-FEA0-8E43EE7B28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" t="4742" r="6729" b="5469"/>
          <a:stretch/>
        </p:blipFill>
        <p:spPr>
          <a:xfrm>
            <a:off x="2559082" y="2942946"/>
            <a:ext cx="790774" cy="956164"/>
          </a:xfrm>
          <a:prstGeom prst="rect">
            <a:avLst/>
          </a:prstGeom>
        </p:spPr>
      </p:pic>
      <p:pic>
        <p:nvPicPr>
          <p:cNvPr id="15" name="Picture 14" descr="A blue and white rectangular object with white text&#10;&#10;Description automatically generated">
            <a:extLst>
              <a:ext uri="{FF2B5EF4-FFF2-40B4-BE49-F238E27FC236}">
                <a16:creationId xmlns:a16="http://schemas.microsoft.com/office/drawing/2014/main" id="{82A68027-A197-86F5-F3A7-E336CB404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99" y="2915489"/>
            <a:ext cx="6775697" cy="16573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AD53AB-2BB5-919B-DF1B-F1DF51942263}"/>
              </a:ext>
            </a:extLst>
          </p:cNvPr>
          <p:cNvSpPr txBox="1"/>
          <p:nvPr/>
        </p:nvSpPr>
        <p:spPr bwMode="gray">
          <a:xfrm>
            <a:off x="505092" y="4832135"/>
            <a:ext cx="4608921" cy="347358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Replacing external Sanger sequencing to Internal Nanopore sequencing</a:t>
            </a:r>
          </a:p>
        </p:txBody>
      </p:sp>
      <p:pic>
        <p:nvPicPr>
          <p:cNvPr id="5122" name="Picture 2" descr="Sanger Sequencing: How the Genome Was Won">
            <a:extLst>
              <a:ext uri="{FF2B5EF4-FFF2-40B4-BE49-F238E27FC236}">
                <a16:creationId xmlns:a16="http://schemas.microsoft.com/office/drawing/2014/main" id="{E361FB70-30C1-4E34-51FB-ABF5073A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80" y="5204186"/>
            <a:ext cx="2288322" cy="148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anopore DNA Sequencing">
            <a:extLst>
              <a:ext uri="{FF2B5EF4-FFF2-40B4-BE49-F238E27FC236}">
                <a16:creationId xmlns:a16="http://schemas.microsoft.com/office/drawing/2014/main" id="{B6715084-0920-7FF9-62C7-83315D761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5" t="24464" r="1515" b="25565"/>
          <a:stretch/>
        </p:blipFill>
        <p:spPr bwMode="auto">
          <a:xfrm>
            <a:off x="2800149" y="5179493"/>
            <a:ext cx="2640635" cy="15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CA02AA-32B9-973C-6DB9-9C1480030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7201" y="5434943"/>
            <a:ext cx="855207" cy="8552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6AE161-9315-A4A5-F8A8-4514AA394E2E}"/>
              </a:ext>
            </a:extLst>
          </p:cNvPr>
          <p:cNvSpPr/>
          <p:nvPr/>
        </p:nvSpPr>
        <p:spPr bwMode="gray">
          <a:xfrm>
            <a:off x="10642023" y="2308819"/>
            <a:ext cx="1047214" cy="13743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068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189FC4E-1186-0509-FD25-542D55C4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Sequence Import via Sequencing Run (SR)</a:t>
            </a:r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4613F7-7A23-ACB6-12E0-EA4FF802F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41" b="58016"/>
          <a:stretch/>
        </p:blipFill>
        <p:spPr>
          <a:xfrm>
            <a:off x="2847436" y="5604104"/>
            <a:ext cx="9145301" cy="1094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629EF5-66C4-BC7F-2F59-1C4ECDCCCABD}"/>
              </a:ext>
            </a:extLst>
          </p:cNvPr>
          <p:cNvSpPr txBox="1"/>
          <p:nvPr/>
        </p:nvSpPr>
        <p:spPr bwMode="gray">
          <a:xfrm>
            <a:off x="199263" y="1335024"/>
            <a:ext cx="3807029" cy="4633976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sequences from either vendor or in house facility need to be imported into </a:t>
            </a:r>
            <a:r>
              <a:rPr lang="en-US" sz="1600" dirty="0" err="1"/>
              <a:t>Genedata</a:t>
            </a:r>
            <a:r>
              <a:rPr lang="en-US" sz="1600" dirty="0"/>
              <a:t> Biologics and linked with the antibody clones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Each antibody clone may have two chains: VH and VL OR one chain: </a:t>
            </a:r>
            <a:r>
              <a:rPr lang="en-US" sz="1600" dirty="0" err="1"/>
              <a:t>scFv</a:t>
            </a:r>
            <a:endParaRPr lang="en-US" sz="1600" dirty="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VH and VL can be in a same </a:t>
            </a:r>
            <a:r>
              <a:rPr lang="en-US" sz="1600" dirty="0" err="1"/>
              <a:t>Fasta</a:t>
            </a:r>
            <a:r>
              <a:rPr lang="en-US" sz="1600" dirty="0"/>
              <a:t> file or separated into two files: one for VH and one for VL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 series of bioinformatics processing steps will be performed during Sequencing Run creation (Protein type specific)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Limitation: Antibody Clone must exist in </a:t>
            </a:r>
            <a:r>
              <a:rPr lang="en-US" sz="1600" dirty="0" err="1"/>
              <a:t>Genedata</a:t>
            </a:r>
            <a:r>
              <a:rPr lang="en-US" sz="1600" dirty="0"/>
              <a:t> to allow sequence upload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b="1" dirty="0"/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dirty="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ECF23B-BFF4-FE8F-C32D-99BD60A7F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78" y="991768"/>
            <a:ext cx="5919249" cy="624044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B59CE6-9211-AD0B-FB26-90678FD176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" t="27623" r="1140" b="8866"/>
          <a:stretch/>
        </p:blipFill>
        <p:spPr>
          <a:xfrm>
            <a:off x="6623436" y="1724702"/>
            <a:ext cx="3999506" cy="1160890"/>
          </a:xfrm>
          <a:prstGeom prst="rect">
            <a:avLst/>
          </a:prstGeom>
        </p:spPr>
      </p:pic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4E3F0A0-9922-37C5-A330-F0F5D46DA9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7"/>
          <a:stretch/>
        </p:blipFill>
        <p:spPr>
          <a:xfrm>
            <a:off x="4458576" y="2964434"/>
            <a:ext cx="3507826" cy="243067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9FD400-F098-4093-46BB-B83C71E3DCE3}"/>
              </a:ext>
            </a:extLst>
          </p:cNvPr>
          <p:cNvCxnSpPr/>
          <p:nvPr/>
        </p:nvCxnSpPr>
        <p:spPr bwMode="gray">
          <a:xfrm flipH="1">
            <a:off x="9656859" y="1566407"/>
            <a:ext cx="485030" cy="158295"/>
          </a:xfrm>
          <a:prstGeom prst="straightConnector1">
            <a:avLst/>
          </a:prstGeom>
          <a:ln>
            <a:solidFill>
              <a:srgbClr val="1259B8"/>
            </a:solidFill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9DC2C7-E5B4-DA1E-A7A5-490C5EC02D13}"/>
              </a:ext>
            </a:extLst>
          </p:cNvPr>
          <p:cNvCxnSpPr>
            <a:cxnSpLocks/>
          </p:cNvCxnSpPr>
          <p:nvPr/>
        </p:nvCxnSpPr>
        <p:spPr bwMode="gray">
          <a:xfrm>
            <a:off x="8153679" y="2874195"/>
            <a:ext cx="0" cy="180477"/>
          </a:xfrm>
          <a:prstGeom prst="straightConnector1">
            <a:avLst/>
          </a:prstGeom>
          <a:ln>
            <a:solidFill>
              <a:srgbClr val="1259B8"/>
            </a:solidFill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CF61D0-7999-A17E-E412-64CCD626768C}"/>
              </a:ext>
            </a:extLst>
          </p:cNvPr>
          <p:cNvCxnSpPr>
            <a:cxnSpLocks/>
          </p:cNvCxnSpPr>
          <p:nvPr/>
        </p:nvCxnSpPr>
        <p:spPr bwMode="gray">
          <a:xfrm>
            <a:off x="8198660" y="5348710"/>
            <a:ext cx="0" cy="180477"/>
          </a:xfrm>
          <a:prstGeom prst="straightConnector1">
            <a:avLst/>
          </a:prstGeom>
          <a:ln>
            <a:solidFill>
              <a:srgbClr val="1259B8"/>
            </a:solidFill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2123EF-0A58-1358-80E2-D837546FA0A6}"/>
              </a:ext>
            </a:extLst>
          </p:cNvPr>
          <p:cNvSpPr txBox="1"/>
          <p:nvPr/>
        </p:nvSpPr>
        <p:spPr bwMode="gray">
          <a:xfrm>
            <a:off x="9111662" y="5288906"/>
            <a:ext cx="1347746" cy="247247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Sequence file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FD83AD-8883-07BE-D8FD-E85636BBDE44}"/>
              </a:ext>
            </a:extLst>
          </p:cNvPr>
          <p:cNvGrpSpPr/>
          <p:nvPr/>
        </p:nvGrpSpPr>
        <p:grpSpPr>
          <a:xfrm>
            <a:off x="8086481" y="3125873"/>
            <a:ext cx="3986577" cy="2163033"/>
            <a:chOff x="8086481" y="3125873"/>
            <a:chExt cx="3986577" cy="2163033"/>
          </a:xfrm>
        </p:grpSpPr>
        <p:pic>
          <p:nvPicPr>
            <p:cNvPr id="22" name="Picture 21" descr="A close-up of a dna&#10;&#10;Description automatically generated">
              <a:extLst>
                <a:ext uri="{FF2B5EF4-FFF2-40B4-BE49-F238E27FC236}">
                  <a16:creationId xmlns:a16="http://schemas.microsoft.com/office/drawing/2014/main" id="{673FD22F-26B8-7D8A-4F04-3073388D6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6481" y="3125873"/>
              <a:ext cx="3986577" cy="2163033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C6434EA-9933-6CF6-E7F9-C061334CDB52}"/>
                </a:ext>
              </a:extLst>
            </p:cNvPr>
            <p:cNvSpPr/>
            <p:nvPr/>
          </p:nvSpPr>
          <p:spPr bwMode="gray">
            <a:xfrm>
              <a:off x="8139518" y="3125873"/>
              <a:ext cx="472280" cy="7325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2473E2-1DA0-3868-66A2-93A9503FFE0B}"/>
                </a:ext>
              </a:extLst>
            </p:cNvPr>
            <p:cNvSpPr/>
            <p:nvPr/>
          </p:nvSpPr>
          <p:spPr bwMode="gray">
            <a:xfrm>
              <a:off x="8139518" y="3636084"/>
              <a:ext cx="472280" cy="7325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9707D6-67C8-547D-391B-490C39EAE50E}"/>
                </a:ext>
              </a:extLst>
            </p:cNvPr>
            <p:cNvSpPr/>
            <p:nvPr/>
          </p:nvSpPr>
          <p:spPr bwMode="gray">
            <a:xfrm>
              <a:off x="8140064" y="4207389"/>
              <a:ext cx="472280" cy="73252"/>
            </a:xfrm>
            <a:prstGeom prst="rect">
              <a:avLst/>
            </a:prstGeom>
            <a:noFill/>
            <a:ln w="9525" cap="flat" cmpd="sng" algn="ctr">
              <a:solidFill>
                <a:srgbClr val="BAD0AE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2CA257-4768-91C0-EC82-2476043D8DA8}"/>
                </a:ext>
              </a:extLst>
            </p:cNvPr>
            <p:cNvSpPr/>
            <p:nvPr/>
          </p:nvSpPr>
          <p:spPr bwMode="gray">
            <a:xfrm>
              <a:off x="8140064" y="4842904"/>
              <a:ext cx="472280" cy="73252"/>
            </a:xfrm>
            <a:prstGeom prst="rect">
              <a:avLst/>
            </a:prstGeom>
            <a:noFill/>
            <a:ln w="9525" cap="flat" cmpd="sng" algn="ctr">
              <a:solidFill>
                <a:srgbClr val="BAD0AE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30DCE16-BA70-EBD2-DB30-8C48E952E40C}"/>
              </a:ext>
            </a:extLst>
          </p:cNvPr>
          <p:cNvSpPr/>
          <p:nvPr/>
        </p:nvSpPr>
        <p:spPr bwMode="gray">
          <a:xfrm>
            <a:off x="5904496" y="3429000"/>
            <a:ext cx="618053" cy="7915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735CDC-BDB1-FAEA-855E-61B9211CF8D8}"/>
              </a:ext>
            </a:extLst>
          </p:cNvPr>
          <p:cNvSpPr/>
          <p:nvPr/>
        </p:nvSpPr>
        <p:spPr bwMode="gray">
          <a:xfrm>
            <a:off x="10225886" y="1412265"/>
            <a:ext cx="666786" cy="1317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2979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EFDDF792-8B19-76EE-61DD-42AAD779F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" y="807395"/>
            <a:ext cx="7772400" cy="1011936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4933FB14-59ED-11CA-8DC5-C83D42E7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Sequence importer in </a:t>
            </a:r>
            <a:r>
              <a:rPr lang="en-US" dirty="0" err="1">
                <a:ea typeface="+mj-lt"/>
                <a:cs typeface="+mj-lt"/>
              </a:rPr>
              <a:t>GDBxT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75DBC5-9187-49A3-30FE-4D43DE25366E}"/>
              </a:ext>
            </a:extLst>
          </p:cNvPr>
          <p:cNvSpPr txBox="1"/>
          <p:nvPr/>
        </p:nvSpPr>
        <p:spPr bwMode="gray">
          <a:xfrm>
            <a:off x="7971184" y="1043731"/>
            <a:ext cx="4166744" cy="462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 handling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 parses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headers to extract clone names</a:t>
            </a: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Accept zip file as input</a:t>
            </a:r>
          </a:p>
          <a:p>
            <a:pPr marL="742950" lvl="1" indent="-285750"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Optionally merge multiple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files into a single file</a:t>
            </a: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Clone name verification or create new clones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Verify if a clone name is already registered in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Genedata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Assists in renaming clones</a:t>
            </a:r>
          </a:p>
          <a:p>
            <a:pPr marL="742950" lvl="1" indent="-285750"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Preview provided before Hit List and/or Sequencing Run creation</a:t>
            </a:r>
          </a:p>
          <a:p>
            <a:pPr marL="285750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Hit List and Sequencing Run creation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editing clone names, the tool can create a Hit List for new clones and a Sequencing Run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785EB56F-F7F1-BE64-5704-D04500814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" y="2030614"/>
            <a:ext cx="7772400" cy="10966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96E911-F9FB-5305-FF2F-8301B9B6BE32}"/>
              </a:ext>
            </a:extLst>
          </p:cNvPr>
          <p:cNvSpPr txBox="1"/>
          <p:nvPr/>
        </p:nvSpPr>
        <p:spPr bwMode="gray">
          <a:xfrm>
            <a:off x="51683" y="1810315"/>
            <a:ext cx="1912289" cy="295523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200" dirty="0"/>
              <a:t>Loading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A559B7-D635-FEA7-314E-0612CB60A948}"/>
              </a:ext>
            </a:extLst>
          </p:cNvPr>
          <p:cNvGrpSpPr/>
          <p:nvPr/>
        </p:nvGrpSpPr>
        <p:grpSpPr>
          <a:xfrm>
            <a:off x="51683" y="3296559"/>
            <a:ext cx="7772400" cy="1479840"/>
            <a:chOff x="51683" y="3460805"/>
            <a:chExt cx="7772400" cy="1479840"/>
          </a:xfrm>
        </p:grpSpPr>
        <p:pic>
          <p:nvPicPr>
            <p:cNvPr id="27" name="Picture 2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A0A2958-6FFB-5B02-EC55-F62211586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814"/>
            <a:stretch/>
          </p:blipFill>
          <p:spPr>
            <a:xfrm>
              <a:off x="51683" y="3460805"/>
              <a:ext cx="7772400" cy="928315"/>
            </a:xfrm>
            <a:prstGeom prst="rect">
              <a:avLst/>
            </a:prstGeom>
          </p:spPr>
        </p:pic>
        <p:pic>
          <p:nvPicPr>
            <p:cNvPr id="31" name="Picture 3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0FA4529-1A3B-0866-875C-711613625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313"/>
            <a:stretch/>
          </p:blipFill>
          <p:spPr>
            <a:xfrm>
              <a:off x="51683" y="4389120"/>
              <a:ext cx="7772400" cy="551525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B5349E-A0B1-2244-16E2-343F65A4D60F}"/>
              </a:ext>
            </a:extLst>
          </p:cNvPr>
          <p:cNvSpPr txBox="1"/>
          <p:nvPr/>
        </p:nvSpPr>
        <p:spPr bwMode="gray">
          <a:xfrm>
            <a:off x="51683" y="3074452"/>
            <a:ext cx="1912289" cy="295523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200" dirty="0"/>
              <a:t>Editing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A74B1E-8CE8-3340-EDE5-91F03CBA1827}"/>
              </a:ext>
            </a:extLst>
          </p:cNvPr>
          <p:cNvSpPr txBox="1"/>
          <p:nvPr/>
        </p:nvSpPr>
        <p:spPr bwMode="gray">
          <a:xfrm>
            <a:off x="51683" y="4740270"/>
            <a:ext cx="1912289" cy="295523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200" dirty="0"/>
              <a:t>Importing</a:t>
            </a:r>
          </a:p>
        </p:txBody>
      </p:sp>
      <p:pic>
        <p:nvPicPr>
          <p:cNvPr id="38" name="Picture 37" descr="A screenshot of a login box&#10;&#10;Description automatically generated">
            <a:extLst>
              <a:ext uri="{FF2B5EF4-FFF2-40B4-BE49-F238E27FC236}">
                <a16:creationId xmlns:a16="http://schemas.microsoft.com/office/drawing/2014/main" id="{775A19F2-37FA-0D5E-8314-F41E541A7A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5"/>
          <a:stretch/>
        </p:blipFill>
        <p:spPr>
          <a:xfrm>
            <a:off x="51683" y="4970945"/>
            <a:ext cx="7772400" cy="177573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DB4039F-086B-07E8-0E4A-47C559C9D909}"/>
              </a:ext>
            </a:extLst>
          </p:cNvPr>
          <p:cNvSpPr txBox="1"/>
          <p:nvPr/>
        </p:nvSpPr>
        <p:spPr bwMode="gray">
          <a:xfrm>
            <a:off x="8499944" y="1001864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172996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189FC4E-1186-0509-FD25-542D55C4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Redundancy Analysis (RA)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CCD59-4D0F-1024-039F-F9CF8253D629}"/>
              </a:ext>
            </a:extLst>
          </p:cNvPr>
          <p:cNvSpPr txBox="1"/>
          <p:nvPr/>
        </p:nvSpPr>
        <p:spPr bwMode="gray">
          <a:xfrm>
            <a:off x="338967" y="1070049"/>
            <a:ext cx="3574133" cy="4633976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Redundancy Analysis can be performed in whole Screen Campaign or a defined Hit List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-5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predefined criterion will have a corresponding RA for screening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-5" dirty="0">
                <a:latin typeface="Arial" panose="020B0604020202020204" pitchFamily="34" charset="0"/>
                <a:cs typeface="Arial" panose="020B0604020202020204" pitchFamily="34" charset="0"/>
              </a:rPr>
              <a:t>Sequences from Variable Regions, CDRS and their combinations will be clustered to identify redundant sequences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spc="-5" dirty="0">
                <a:latin typeface="Arial" panose="020B0604020202020204" pitchFamily="34" charset="0"/>
                <a:cs typeface="Arial" panose="020B0604020202020204" pitchFamily="34" charset="0"/>
              </a:rPr>
              <a:t>Representative sequence can be set in each sub-group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70E42-CE06-0310-2B9F-3772AAD245AA}"/>
              </a:ext>
            </a:extLst>
          </p:cNvPr>
          <p:cNvSpPr txBox="1"/>
          <p:nvPr/>
        </p:nvSpPr>
        <p:spPr bwMode="gray">
          <a:xfrm>
            <a:off x="8255000" y="6959600"/>
            <a:ext cx="0" cy="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dirty="0" err="1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B5B52C1-C165-0504-9E0A-2E468AB01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96" y="1253427"/>
            <a:ext cx="7772400" cy="113832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5A39817-09D4-E7E9-A651-15DD56590B40}"/>
              </a:ext>
            </a:extLst>
          </p:cNvPr>
          <p:cNvGrpSpPr/>
          <p:nvPr/>
        </p:nvGrpSpPr>
        <p:grpSpPr>
          <a:xfrm>
            <a:off x="4186196" y="2693625"/>
            <a:ext cx="7772400" cy="724043"/>
            <a:chOff x="4186196" y="2736564"/>
            <a:chExt cx="7772400" cy="724043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D3E3703-35C3-B2D1-5A4E-A87753AE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44"/>
            <a:stretch/>
          </p:blipFill>
          <p:spPr>
            <a:xfrm>
              <a:off x="4186196" y="2736564"/>
              <a:ext cx="7772400" cy="72404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FFE21E-C1CF-BDA9-BA63-680D1F60A0BE}"/>
                </a:ext>
              </a:extLst>
            </p:cNvPr>
            <p:cNvSpPr/>
            <p:nvPr/>
          </p:nvSpPr>
          <p:spPr bwMode="gray">
            <a:xfrm>
              <a:off x="7100514" y="3090668"/>
              <a:ext cx="693890" cy="34925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5C0D63-0D4C-3236-8F13-0F4AD26D9110}"/>
                </a:ext>
              </a:extLst>
            </p:cNvPr>
            <p:cNvSpPr/>
            <p:nvPr/>
          </p:nvSpPr>
          <p:spPr bwMode="gray">
            <a:xfrm>
              <a:off x="4402372" y="2774530"/>
              <a:ext cx="610925" cy="15487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22083E-FECE-480E-BF24-C462CC50B8A7}"/>
                </a:ext>
              </a:extLst>
            </p:cNvPr>
            <p:cNvSpPr/>
            <p:nvPr/>
          </p:nvSpPr>
          <p:spPr bwMode="gray">
            <a:xfrm>
              <a:off x="4370567" y="3199881"/>
              <a:ext cx="337267" cy="24004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29" tIns="45715" rIns="91429" bIns="4571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chemeClr val="accent2"/>
                </a:buClr>
                <a:buSzPct val="90000"/>
              </a:pPr>
              <a:endParaRPr lang="en-US" b="1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B100E2BF-9FE2-34FA-548E-5FE7B593F1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39"/>
          <a:stretch/>
        </p:blipFill>
        <p:spPr>
          <a:xfrm>
            <a:off x="4186196" y="3575965"/>
            <a:ext cx="7772400" cy="6960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F4F08E-612A-1545-9616-A30FDCF5D9F7}"/>
              </a:ext>
            </a:extLst>
          </p:cNvPr>
          <p:cNvSpPr/>
          <p:nvPr/>
        </p:nvSpPr>
        <p:spPr bwMode="gray">
          <a:xfrm>
            <a:off x="10338907" y="3598340"/>
            <a:ext cx="453225" cy="8371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BE8675-C9B4-F764-E776-B9C12C0B9773}"/>
              </a:ext>
            </a:extLst>
          </p:cNvPr>
          <p:cNvGrpSpPr/>
          <p:nvPr/>
        </p:nvGrpSpPr>
        <p:grpSpPr>
          <a:xfrm>
            <a:off x="7340736" y="4451368"/>
            <a:ext cx="4617860" cy="1855829"/>
            <a:chOff x="89974" y="4464759"/>
            <a:chExt cx="4617860" cy="1855829"/>
          </a:xfrm>
        </p:grpSpPr>
        <p:pic>
          <p:nvPicPr>
            <p:cNvPr id="22" name="Picture 2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F4D7A03-84E8-62E8-E7FF-6079D70F7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74" y="4741758"/>
              <a:ext cx="4617860" cy="6414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39EE69-EDFC-7B63-7EF8-7FB728D9AD4C}"/>
                </a:ext>
              </a:extLst>
            </p:cNvPr>
            <p:cNvSpPr txBox="1"/>
            <p:nvPr/>
          </p:nvSpPr>
          <p:spPr>
            <a:xfrm>
              <a:off x="1435717" y="4464759"/>
              <a:ext cx="17459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Protein sequence aligner</a:t>
              </a:r>
            </a:p>
          </p:txBody>
        </p:sp>
        <p:pic>
          <p:nvPicPr>
            <p:cNvPr id="24" name="Picture 2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9D69C5E-2662-F2F6-0A91-A72AE2DA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974" y="5685078"/>
              <a:ext cx="4575155" cy="63551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39D029-F27F-C268-4093-98C3ED2B616F}"/>
                </a:ext>
              </a:extLst>
            </p:cNvPr>
            <p:cNvSpPr txBox="1"/>
            <p:nvPr/>
          </p:nvSpPr>
          <p:spPr>
            <a:xfrm>
              <a:off x="1557780" y="5381259"/>
              <a:ext cx="15985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DNA sequence aligner</a:t>
              </a:r>
            </a:p>
          </p:txBody>
        </p:sp>
      </p:grp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1CFB176-0B53-2E19-A91D-FBE4ADA80E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6" y="4714925"/>
            <a:ext cx="6290290" cy="13287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3C13B7-EFF9-6381-6492-2694433EB8A3}"/>
              </a:ext>
            </a:extLst>
          </p:cNvPr>
          <p:cNvSpPr/>
          <p:nvPr/>
        </p:nvSpPr>
        <p:spPr bwMode="gray">
          <a:xfrm>
            <a:off x="199748" y="5897714"/>
            <a:ext cx="610925" cy="1548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6055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189FC4E-1186-0509-FD25-542D55C4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Assay Run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A66F2-AE21-4370-7832-247F57F78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6" y="2689153"/>
            <a:ext cx="1271958" cy="1918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2A435-EA11-40B8-A01E-05FE79C03763}"/>
              </a:ext>
            </a:extLst>
          </p:cNvPr>
          <p:cNvSpPr txBox="1"/>
          <p:nvPr/>
        </p:nvSpPr>
        <p:spPr bwMode="gray">
          <a:xfrm>
            <a:off x="446914" y="1212087"/>
            <a:ext cx="7497171" cy="1477066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Assay run contains a set of assay values measured during an experiment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experiment and its attributes are configured in the Measurement Type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Similar to Laboratory Results but for each Antibody Clone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Values used for identify hits and decision make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FFC66F9-B149-A42B-2C85-EFC89753A2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" r="851" b="24622"/>
          <a:stretch/>
        </p:blipFill>
        <p:spPr>
          <a:xfrm>
            <a:off x="1491344" y="2613739"/>
            <a:ext cx="10469871" cy="2466305"/>
          </a:xfrm>
          <a:prstGeom prst="rect">
            <a:avLst/>
          </a:prstGeom>
        </p:spPr>
      </p:pic>
      <p:pic>
        <p:nvPicPr>
          <p:cNvPr id="3" name="Picture 2" descr="A screenshot of a white and yellow table&#10;&#10;Description automatically generated">
            <a:extLst>
              <a:ext uri="{FF2B5EF4-FFF2-40B4-BE49-F238E27FC236}">
                <a16:creationId xmlns:a16="http://schemas.microsoft.com/office/drawing/2014/main" id="{CC4F21F3-152F-1D65-64D4-7E7B3904E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87" y="4653036"/>
            <a:ext cx="7772400" cy="19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58A3106C-2B08-CE06-1BC4-83EFCC123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4372077"/>
            <a:ext cx="9875515" cy="2062171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E07FC48-96CA-6049-49FD-D7DED97C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Upload result to Assay Run</a:t>
            </a:r>
            <a:endParaRPr lang="en-US" b="1" dirty="0">
              <a:cs typeface="Arial"/>
            </a:endParaRP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6A979BA-2830-4DE8-4998-DFC7562EF9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 t="2298"/>
          <a:stretch/>
        </p:blipFill>
        <p:spPr>
          <a:xfrm>
            <a:off x="2076987" y="1176431"/>
            <a:ext cx="7679493" cy="1080892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568E53-1BFF-A5D0-E89F-16CA999AA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" y="2537406"/>
            <a:ext cx="3672880" cy="1554588"/>
          </a:xfrm>
          <a:prstGeom prst="rect">
            <a:avLst/>
          </a:prstGeom>
        </p:spPr>
      </p:pic>
      <p:pic>
        <p:nvPicPr>
          <p:cNvPr id="14" name="Picture 13" descr="A close up of a name&#10;&#10;Description automatically generated">
            <a:extLst>
              <a:ext uri="{FF2B5EF4-FFF2-40B4-BE49-F238E27FC236}">
                <a16:creationId xmlns:a16="http://schemas.microsoft.com/office/drawing/2014/main" id="{CD831FE2-EDC8-AAC3-F48F-BEEF163DF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38" y="3424305"/>
            <a:ext cx="900951" cy="31764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418DBCC-103B-DCB0-0709-6D44DBC804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90" y="2691188"/>
            <a:ext cx="3428289" cy="1400806"/>
          </a:xfrm>
          <a:prstGeom prst="rect">
            <a:avLst/>
          </a:prstGeom>
        </p:spPr>
      </p:pic>
      <p:pic>
        <p:nvPicPr>
          <p:cNvPr id="18" name="Picture 1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BE69C40F-204A-CD69-9768-4C9DAAB1F0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964" y="2809073"/>
            <a:ext cx="4547215" cy="12304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1BF972-F7D6-A61E-9748-69A7310F90CC}"/>
              </a:ext>
            </a:extLst>
          </p:cNvPr>
          <p:cNvSpPr txBox="1"/>
          <p:nvPr/>
        </p:nvSpPr>
        <p:spPr bwMode="gray">
          <a:xfrm>
            <a:off x="9279719" y="2537406"/>
            <a:ext cx="1623427" cy="259161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Machine readout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C1607D-07FC-F889-556A-57D3964D57B0}"/>
              </a:ext>
            </a:extLst>
          </p:cNvPr>
          <p:cNvCxnSpPr/>
          <p:nvPr/>
        </p:nvCxnSpPr>
        <p:spPr bwMode="gray">
          <a:xfrm>
            <a:off x="3818380" y="3540243"/>
            <a:ext cx="283610" cy="0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FA37C4-122E-A846-AC2E-737705BD2FC1}"/>
              </a:ext>
            </a:extLst>
          </p:cNvPr>
          <p:cNvCxnSpPr>
            <a:cxnSpLocks/>
          </p:cNvCxnSpPr>
          <p:nvPr/>
        </p:nvCxnSpPr>
        <p:spPr bwMode="gray">
          <a:xfrm>
            <a:off x="6493937" y="4254974"/>
            <a:ext cx="0" cy="331456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CE8D91F-36A8-8607-D929-A8224B1FC610}"/>
              </a:ext>
            </a:extLst>
          </p:cNvPr>
          <p:cNvCxnSpPr>
            <a:cxnSpLocks/>
          </p:cNvCxnSpPr>
          <p:nvPr/>
        </p:nvCxnSpPr>
        <p:spPr bwMode="gray">
          <a:xfrm flipH="1">
            <a:off x="2479149" y="2279938"/>
            <a:ext cx="2787208" cy="570838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47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FD85A-3552-4E53-BAC7-9CD95A6F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GDBxT</a:t>
            </a:r>
            <a:r>
              <a:rPr lang="en-US"/>
              <a:t>?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0CAFF4BE-1CD4-4829-A245-D40A81A9856D}"/>
              </a:ext>
            </a:extLst>
          </p:cNvPr>
          <p:cNvSpPr/>
          <p:nvPr/>
        </p:nvSpPr>
        <p:spPr>
          <a:xfrm>
            <a:off x="292921" y="3523812"/>
            <a:ext cx="5058587" cy="2514600"/>
          </a:xfrm>
          <a:prstGeom prst="roundRect">
            <a:avLst/>
          </a:prstGeom>
          <a:solidFill>
            <a:srgbClr val="1259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/>
              <a:t>Database Layer</a:t>
            </a:r>
          </a:p>
        </p:txBody>
      </p:sp>
      <p:pic>
        <p:nvPicPr>
          <p:cNvPr id="17" name="Picture 2" descr="C:\Users\jbard\AppData\Local\Microsoft\Windows\Temporary Internet Files\Content.IE5\M2182BGM\Database_icon_simple[1].png">
            <a:extLst>
              <a:ext uri="{FF2B5EF4-FFF2-40B4-BE49-F238E27FC236}">
                <a16:creationId xmlns:a16="http://schemas.microsoft.com/office/drawing/2014/main" id="{09E8D5AC-0B3E-4BB8-BFF4-E2D87EAF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21" y="3676212"/>
            <a:ext cx="2339468" cy="164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10A0BD-2569-4292-9E89-88A35EBB0D6E}"/>
              </a:ext>
            </a:extLst>
          </p:cNvPr>
          <p:cNvSpPr txBox="1"/>
          <p:nvPr/>
        </p:nvSpPr>
        <p:spPr>
          <a:xfrm>
            <a:off x="1129675" y="381831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GDB</a:t>
            </a:r>
          </a:p>
        </p:txBody>
      </p:sp>
      <p:pic>
        <p:nvPicPr>
          <p:cNvPr id="19" name="Picture 2" descr="C:\Users\jbard\AppData\Local\Microsoft\Windows\Temporary Internet Files\Content.IE5\M2182BGM\Database_icon_simple[1].png">
            <a:extLst>
              <a:ext uri="{FF2B5EF4-FFF2-40B4-BE49-F238E27FC236}">
                <a16:creationId xmlns:a16="http://schemas.microsoft.com/office/drawing/2014/main" id="{A858351B-583F-417A-836E-11932BF5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89" y="3676212"/>
            <a:ext cx="2339468" cy="164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475A1D-7ECC-4CB1-8314-6A2498C5973D}"/>
              </a:ext>
            </a:extLst>
          </p:cNvPr>
          <p:cNvSpPr txBox="1"/>
          <p:nvPr/>
        </p:nvSpPr>
        <p:spPr>
          <a:xfrm>
            <a:off x="3531181" y="382640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Companion</a:t>
            </a:r>
          </a:p>
        </p:txBody>
      </p: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C942101A-625C-4FE7-827A-E347CA80F7E6}"/>
              </a:ext>
            </a:extLst>
          </p:cNvPr>
          <p:cNvSpPr/>
          <p:nvPr/>
        </p:nvSpPr>
        <p:spPr>
          <a:xfrm>
            <a:off x="272365" y="1085412"/>
            <a:ext cx="5058587" cy="2362200"/>
          </a:xfrm>
          <a:prstGeom prst="roundRect">
            <a:avLst/>
          </a:prstGeom>
          <a:solidFill>
            <a:srgbClr val="9FC3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/>
              <a:t>Application Layer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98A57C62-29C0-49C0-93B4-5DD435453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953" y="1997788"/>
            <a:ext cx="1986653" cy="116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38DACE3C-C6DA-4D56-8C4E-349957030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2237" y="1997658"/>
            <a:ext cx="1821676" cy="114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ight Arrow 11">
            <a:extLst>
              <a:ext uri="{FF2B5EF4-FFF2-40B4-BE49-F238E27FC236}">
                <a16:creationId xmlns:a16="http://schemas.microsoft.com/office/drawing/2014/main" id="{D0EB5DD0-7C94-4054-9D09-CAEE862AFCFD}"/>
              </a:ext>
            </a:extLst>
          </p:cNvPr>
          <p:cNvSpPr/>
          <p:nvPr/>
        </p:nvSpPr>
        <p:spPr>
          <a:xfrm>
            <a:off x="2624297" y="2420260"/>
            <a:ext cx="469533" cy="160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62B1CC-1EEF-499F-8A4E-7794DA410564}"/>
              </a:ext>
            </a:extLst>
          </p:cNvPr>
          <p:cNvCxnSpPr/>
          <p:nvPr/>
        </p:nvCxnSpPr>
        <p:spPr>
          <a:xfrm flipH="1">
            <a:off x="1472077" y="3207548"/>
            <a:ext cx="2634846" cy="525709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AC3231-4552-42B0-9AED-8613197CD3E5}"/>
              </a:ext>
            </a:extLst>
          </p:cNvPr>
          <p:cNvCxnSpPr/>
          <p:nvPr/>
        </p:nvCxnSpPr>
        <p:spPr>
          <a:xfrm>
            <a:off x="4201298" y="3182470"/>
            <a:ext cx="12121" cy="518018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9EDB19-43A8-4C5C-88C1-4A36CFF152C7}"/>
              </a:ext>
            </a:extLst>
          </p:cNvPr>
          <p:cNvCxnSpPr/>
          <p:nvPr/>
        </p:nvCxnSpPr>
        <p:spPr>
          <a:xfrm>
            <a:off x="1449339" y="3174779"/>
            <a:ext cx="13316" cy="525709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40BDD6-FDF3-44D2-89DE-961400F51C8A}"/>
              </a:ext>
            </a:extLst>
          </p:cNvPr>
          <p:cNvSpPr txBox="1"/>
          <p:nvPr/>
        </p:nvSpPr>
        <p:spPr>
          <a:xfrm>
            <a:off x="374033" y="164319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Genedata</a:t>
            </a:r>
            <a:r>
              <a:rPr lang="en-US"/>
              <a:t> Biologics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3FA681-06EB-4D06-862F-9C30416D54B4}"/>
              </a:ext>
            </a:extLst>
          </p:cNvPr>
          <p:cNvSpPr txBox="1"/>
          <p:nvPr/>
        </p:nvSpPr>
        <p:spPr>
          <a:xfrm>
            <a:off x="3215593" y="164319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House GDBXT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9ED529-C5A0-497D-A649-8F72C31DB6A6}"/>
              </a:ext>
            </a:extLst>
          </p:cNvPr>
          <p:cNvSpPr txBox="1"/>
          <p:nvPr/>
        </p:nvSpPr>
        <p:spPr>
          <a:xfrm>
            <a:off x="881209" y="4111786"/>
            <a:ext cx="10807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Screens</a:t>
            </a:r>
          </a:p>
          <a:p>
            <a:pPr algn="ctr"/>
            <a:r>
              <a:rPr lang="en-US" sz="1400"/>
              <a:t>Sequences</a:t>
            </a:r>
          </a:p>
          <a:p>
            <a:pPr algn="ctr"/>
            <a:r>
              <a:rPr lang="en-US" sz="1400"/>
              <a:t>Batches</a:t>
            </a:r>
          </a:p>
          <a:p>
            <a:pPr algn="ctr"/>
            <a:r>
              <a:rPr lang="en-US" sz="1400"/>
              <a:t>Results</a:t>
            </a:r>
          </a:p>
          <a:p>
            <a:pPr algn="ctr"/>
            <a:r>
              <a:rPr lang="en-US" sz="1400"/>
              <a:t>Automation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43296-8102-40F3-81A1-E50E83C65DDC}"/>
              </a:ext>
            </a:extLst>
          </p:cNvPr>
          <p:cNvSpPr txBox="1"/>
          <p:nvPr/>
        </p:nvSpPr>
        <p:spPr>
          <a:xfrm>
            <a:off x="3569490" y="4060392"/>
            <a:ext cx="10903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Requests</a:t>
            </a:r>
          </a:p>
          <a:p>
            <a:pPr algn="ctr"/>
            <a:r>
              <a:rPr lang="en-US" sz="1400"/>
              <a:t>Reports</a:t>
            </a:r>
          </a:p>
          <a:p>
            <a:pPr algn="ctr"/>
            <a:r>
              <a:rPr lang="en-US" sz="1400"/>
              <a:t>Ordering</a:t>
            </a:r>
          </a:p>
          <a:p>
            <a:pPr algn="ctr"/>
            <a:r>
              <a:rPr lang="en-US" sz="1400"/>
              <a:t>Tools</a:t>
            </a:r>
          </a:p>
          <a:p>
            <a:pPr algn="ctr"/>
            <a:r>
              <a:rPr lang="en-US" sz="1400"/>
              <a:t>Automation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A03E48-2167-4B74-AA53-6647B75FBF08}"/>
              </a:ext>
            </a:extLst>
          </p:cNvPr>
          <p:cNvGrpSpPr/>
          <p:nvPr/>
        </p:nvGrpSpPr>
        <p:grpSpPr>
          <a:xfrm>
            <a:off x="6482371" y="1198275"/>
            <a:ext cx="1647145" cy="1647145"/>
            <a:chOff x="1883" y="1062631"/>
            <a:chExt cx="1647145" cy="164714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EBA1794-7E33-4D2D-91C6-22A4F0D4083D}"/>
                </a:ext>
              </a:extLst>
            </p:cNvPr>
            <p:cNvSpPr/>
            <p:nvPr/>
          </p:nvSpPr>
          <p:spPr>
            <a:xfrm>
              <a:off x="1883" y="1062631"/>
              <a:ext cx="1647145" cy="164714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2FA8CCE8-DE59-4449-B632-C62117306266}"/>
                </a:ext>
              </a:extLst>
            </p:cNvPr>
            <p:cNvSpPr txBox="1"/>
            <p:nvPr/>
          </p:nvSpPr>
          <p:spPr>
            <a:xfrm>
              <a:off x="243102" y="1303850"/>
              <a:ext cx="1164707" cy="1164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err="1"/>
                <a:t>Genedata</a:t>
              </a:r>
              <a:r>
                <a:rPr lang="en-US" sz="1800" kern="1200"/>
                <a:t> External Tool Adapter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511425-39B8-450F-A048-6C4B0972B541}"/>
              </a:ext>
            </a:extLst>
          </p:cNvPr>
          <p:cNvGrpSpPr/>
          <p:nvPr/>
        </p:nvGrpSpPr>
        <p:grpSpPr>
          <a:xfrm>
            <a:off x="6554943" y="4111786"/>
            <a:ext cx="1647145" cy="1647145"/>
            <a:chOff x="2637316" y="1062631"/>
            <a:chExt cx="1647145" cy="164714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E195439-CE39-4297-B687-D4CC062A35BF}"/>
                </a:ext>
              </a:extLst>
            </p:cNvPr>
            <p:cNvSpPr/>
            <p:nvPr/>
          </p:nvSpPr>
          <p:spPr>
            <a:xfrm>
              <a:off x="2637316" y="1062631"/>
              <a:ext cx="1647145" cy="1647145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Oval 4">
              <a:extLst>
                <a:ext uri="{FF2B5EF4-FFF2-40B4-BE49-F238E27FC236}">
                  <a16:creationId xmlns:a16="http://schemas.microsoft.com/office/drawing/2014/main" id="{10C7D611-C096-4CCE-88F6-C06520CB9844}"/>
                </a:ext>
              </a:extLst>
            </p:cNvPr>
            <p:cNvSpPr txBox="1"/>
            <p:nvPr/>
          </p:nvSpPr>
          <p:spPr>
            <a:xfrm>
              <a:off x="2878535" y="1303850"/>
              <a:ext cx="1164707" cy="1164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err="1"/>
                <a:t>GDBxT</a:t>
              </a:r>
              <a:r>
                <a:rPr lang="en-US" sz="1800" kern="1200"/>
                <a:t> Navigation Panel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633784E-DAA8-DCCF-23CC-FE8C96AC9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687" y="563173"/>
            <a:ext cx="2065737" cy="22853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536D8-F18F-29F2-DF6F-6AF75D607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897" y="3012822"/>
            <a:ext cx="1046842" cy="3134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B747D-9D78-8B35-7BEA-C80140B1CF71}"/>
              </a:ext>
            </a:extLst>
          </p:cNvPr>
          <p:cNvSpPr txBox="1"/>
          <p:nvPr/>
        </p:nvSpPr>
        <p:spPr bwMode="gray">
          <a:xfrm>
            <a:off x="8870868" y="2137558"/>
            <a:ext cx="1466602" cy="190006"/>
          </a:xfrm>
          <a:prstGeom prst="rect">
            <a:avLst/>
          </a:prstGeom>
          <a:ln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DF1B4-F6AE-FC00-4CE6-0EA51D4BEFB6}"/>
              </a:ext>
            </a:extLst>
          </p:cNvPr>
          <p:cNvSpPr txBox="1"/>
          <p:nvPr/>
        </p:nvSpPr>
        <p:spPr bwMode="gray">
          <a:xfrm>
            <a:off x="8870869" y="5517711"/>
            <a:ext cx="724394" cy="123067"/>
          </a:xfrm>
          <a:prstGeom prst="rect">
            <a:avLst/>
          </a:prstGeom>
          <a:ln w="28575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35A9C3-EED4-E7B9-3D53-9AF57AE5465F}"/>
              </a:ext>
            </a:extLst>
          </p:cNvPr>
          <p:cNvSpPr txBox="1"/>
          <p:nvPr/>
        </p:nvSpPr>
        <p:spPr bwMode="gray">
          <a:xfrm>
            <a:off x="6908537" y="6204857"/>
            <a:ext cx="5373451" cy="570016"/>
          </a:xfrm>
          <a:prstGeom prst="rect">
            <a:avLst/>
          </a:prstGeom>
        </p:spPr>
        <p:txBody>
          <a:bodyPr wrap="square" lIns="45720" tIns="45720" rIns="45720" bIns="45720" rtlCol="0" anchor="t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Questions or issues? Email </a:t>
            </a:r>
            <a:r>
              <a:rPr lang="en-US" sz="1600" b="1">
                <a:effectLst/>
                <a:latin typeface="Calibri"/>
                <a:ea typeface="Times New Roman" panose="02020603050405020304" pitchFamily="18" charset="0"/>
                <a:cs typeface="Calibri"/>
              </a:rPr>
              <a:t>DL-BMD_BIOINFORMATICS</a:t>
            </a:r>
            <a:endParaRPr lang="en-US" sz="1600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969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C8467F1-B3BF-C289-4028-FCAC2627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Variable Regions (VRs)</a:t>
            </a:r>
            <a:endParaRPr lang="en-US" b="1" dirty="0">
              <a:cs typeface="Arial"/>
            </a:endParaRP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DDA75-65EA-A518-E5B0-A5F94FE2FE2E}"/>
              </a:ext>
            </a:extLst>
          </p:cNvPr>
          <p:cNvSpPr txBox="1"/>
          <p:nvPr/>
        </p:nvSpPr>
        <p:spPr bwMode="gray">
          <a:xfrm>
            <a:off x="56339" y="3952191"/>
            <a:ext cx="696662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VH-VL pairs are highly encouraged to be registered in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Genedata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as VRs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VL and VH from one VR will form 2 inserts </a:t>
            </a: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enable flexible in-silicon cloning,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especially for bispecific antibody creation</a:t>
            </a:r>
            <a:endParaRPr lang="en-US" sz="1600" b="1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TPPs carrying the same VR will be grouped together</a:t>
            </a:r>
            <a:endParaRPr 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VR is easy to be created with multiple methods: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a single or multiple antibody clones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Hit List</a:t>
            </a:r>
            <a:endParaRPr lang="en-US" sz="1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FASTA amino acid file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a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GeneBank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endParaRPr lang="en-US" sz="1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existing variable regions</a:t>
            </a:r>
          </a:p>
          <a:p>
            <a:endParaRPr lang="en-US" sz="16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593FF-C080-2538-7EA7-00CDD5816F49}"/>
              </a:ext>
            </a:extLst>
          </p:cNvPr>
          <p:cNvSpPr txBox="1"/>
          <p:nvPr/>
        </p:nvSpPr>
        <p:spPr bwMode="gray">
          <a:xfrm>
            <a:off x="3159760" y="5018529"/>
            <a:ext cx="2970696" cy="914400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71B81C-C909-2E73-01CB-6DA38070A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768" y="4249005"/>
            <a:ext cx="4510454" cy="21243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CFC0055-E915-5DA0-0A3F-B9EFF5DDA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" y="1736803"/>
            <a:ext cx="5955864" cy="2215388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FC5D492-52EE-D529-E548-DC1E25DC0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1740462"/>
            <a:ext cx="5955864" cy="2215388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60E06E8-3192-1553-1629-8BECB54AC1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8" b="20892"/>
          <a:stretch/>
        </p:blipFill>
        <p:spPr>
          <a:xfrm>
            <a:off x="2117210" y="1094665"/>
            <a:ext cx="3807070" cy="10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13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lar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D2A51562-4962-EAE1-A604-2A68A9E51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44" y="4486076"/>
            <a:ext cx="2857509" cy="217289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1891A06-AAFB-0445-C871-3223029E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In-silicon cloning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D3FB3-6E03-B99E-932D-0D0215BB9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688" y="934401"/>
            <a:ext cx="7772400" cy="2000106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57477-B840-0994-1B5A-77BE7F07E9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8"/>
          <a:stretch/>
        </p:blipFill>
        <p:spPr>
          <a:xfrm>
            <a:off x="80176" y="3221752"/>
            <a:ext cx="1244694" cy="209643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FB6531-7E59-7578-99C2-17CF20849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47" y="3147247"/>
            <a:ext cx="5705320" cy="2696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D9842-4683-AAA9-11BD-E7C5BBDB8A5E}"/>
              </a:ext>
            </a:extLst>
          </p:cNvPr>
          <p:cNvSpPr txBox="1"/>
          <p:nvPr/>
        </p:nvSpPr>
        <p:spPr bwMode="gray">
          <a:xfrm>
            <a:off x="1755453" y="1934454"/>
            <a:ext cx="914400" cy="275753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LVEC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9A4FE-09A0-D51C-D0ED-8CDD246C638B}"/>
              </a:ext>
            </a:extLst>
          </p:cNvPr>
          <p:cNvSpPr txBox="1"/>
          <p:nvPr/>
        </p:nvSpPr>
        <p:spPr bwMode="gray">
          <a:xfrm>
            <a:off x="1219171" y="2519425"/>
            <a:ext cx="914400" cy="275753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Antibody Clone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5FD3CF-2EFE-FD0D-A729-22FBE0D1BB73}"/>
              </a:ext>
            </a:extLst>
          </p:cNvPr>
          <p:cNvSpPr txBox="1"/>
          <p:nvPr/>
        </p:nvSpPr>
        <p:spPr bwMode="gray">
          <a:xfrm>
            <a:off x="3137257" y="5963392"/>
            <a:ext cx="3236258" cy="275753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Crucial to select the correct LVEC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253E7B-363E-2CBB-637D-09E387AE3F93}"/>
              </a:ext>
            </a:extLst>
          </p:cNvPr>
          <p:cNvGrpSpPr/>
          <p:nvPr/>
        </p:nvGrpSpPr>
        <p:grpSpPr>
          <a:xfrm>
            <a:off x="7248144" y="3137656"/>
            <a:ext cx="2878820" cy="2180534"/>
            <a:chOff x="7226833" y="2829408"/>
            <a:chExt cx="2878820" cy="2180534"/>
          </a:xfrm>
        </p:grpSpPr>
        <p:pic>
          <p:nvPicPr>
            <p:cNvPr id="18" name="Picture 17" descr="A circular diagram of a medical condition&#10;&#10;Description automatically generated with medium confidence">
              <a:extLst>
                <a:ext uri="{FF2B5EF4-FFF2-40B4-BE49-F238E27FC236}">
                  <a16:creationId xmlns:a16="http://schemas.microsoft.com/office/drawing/2014/main" id="{4383D130-B576-684D-764C-80A2F4B0F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81" b="49649"/>
            <a:stretch/>
          </p:blipFill>
          <p:spPr>
            <a:xfrm>
              <a:off x="9510739" y="2829408"/>
              <a:ext cx="594914" cy="1094086"/>
            </a:xfrm>
            <a:prstGeom prst="rect">
              <a:avLst/>
            </a:prstGeom>
          </p:spPr>
        </p:pic>
        <p:pic>
          <p:nvPicPr>
            <p:cNvPr id="19" name="Picture 18" descr="A circular diagram of a medical condition&#10;&#10;Description automatically generated with medium confidence">
              <a:extLst>
                <a:ext uri="{FF2B5EF4-FFF2-40B4-BE49-F238E27FC236}">
                  <a16:creationId xmlns:a16="http://schemas.microsoft.com/office/drawing/2014/main" id="{B4AFE3FB-1840-6D13-0267-40514274A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73"/>
            <a:stretch/>
          </p:blipFill>
          <p:spPr>
            <a:xfrm>
              <a:off x="7226833" y="2837045"/>
              <a:ext cx="2283906" cy="2172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8731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6E10BE6-BBEC-6B6C-8549-698981398B0E}"/>
              </a:ext>
            </a:extLst>
          </p:cNvPr>
          <p:cNvGrpSpPr/>
          <p:nvPr/>
        </p:nvGrpSpPr>
        <p:grpSpPr>
          <a:xfrm>
            <a:off x="5658904" y="1050489"/>
            <a:ext cx="6533096" cy="5419270"/>
            <a:chOff x="236207" y="1210392"/>
            <a:chExt cx="6533096" cy="5419270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FBF41EA-694B-8B66-A769-F94F74A12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" t="867" r="846" b="6609"/>
            <a:stretch/>
          </p:blipFill>
          <p:spPr>
            <a:xfrm>
              <a:off x="236207" y="3409190"/>
              <a:ext cx="6533096" cy="322047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3C63EB9-387B-B347-EBC1-8432F85521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9682" y="3343119"/>
              <a:ext cx="7198" cy="613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3C31161-71C3-AA45-5B40-5B8848318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78"/>
            <a:stretch/>
          </p:blipFill>
          <p:spPr>
            <a:xfrm>
              <a:off x="717220" y="1577528"/>
              <a:ext cx="5127132" cy="183166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539839-AC17-CC20-84EC-1F5747D5F491}"/>
                </a:ext>
              </a:extLst>
            </p:cNvPr>
            <p:cNvSpPr txBox="1"/>
            <p:nvPr/>
          </p:nvSpPr>
          <p:spPr bwMode="gray">
            <a:xfrm>
              <a:off x="1986576" y="1210392"/>
              <a:ext cx="2151758" cy="250492"/>
            </a:xfrm>
            <a:prstGeom prst="rect">
              <a:avLst/>
            </a:prstGeom>
          </p:spPr>
          <p:txBody>
            <a:bodyPr wrap="none" lIns="45720" tIns="45720" rIns="45720" bIns="45720" rtlCol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1000"/>
                </a:spcBef>
              </a:pPr>
              <a:r>
                <a:rPr lang="en-US" sz="1600" dirty="0"/>
                <a:t>Through Variable Region</a:t>
              </a:r>
            </a:p>
          </p:txBody>
        </p:sp>
      </p:grpSp>
      <p:sp>
        <p:nvSpPr>
          <p:cNvPr id="17" name="Title 2">
            <a:extLst>
              <a:ext uri="{FF2B5EF4-FFF2-40B4-BE49-F238E27FC236}">
                <a16:creationId xmlns:a16="http://schemas.microsoft.com/office/drawing/2014/main" id="{7A33880E-1809-B739-7ABB-C56AEF92CFCF}"/>
              </a:ext>
            </a:extLst>
          </p:cNvPr>
          <p:cNvSpPr txBox="1">
            <a:spLocks/>
          </p:cNvSpPr>
          <p:nvPr/>
        </p:nvSpPr>
        <p:spPr bwMode="gray">
          <a:xfrm>
            <a:off x="599314" y="637032"/>
            <a:ext cx="11295782" cy="413457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ts val="0"/>
              </a:spcBef>
              <a:buNone/>
              <a:defRPr lang="en-US" sz="27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In-silicon cloning: inside </a:t>
            </a:r>
            <a:r>
              <a:rPr lang="en-US" dirty="0" err="1">
                <a:ea typeface="+mj-lt"/>
                <a:cs typeface="+mj-lt"/>
              </a:rPr>
              <a:t>Genedata</a:t>
            </a:r>
            <a:endParaRPr lang="en-US" dirty="0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A71A7-C603-106D-CF18-6CBEDE78E760}"/>
              </a:ext>
            </a:extLst>
          </p:cNvPr>
          <p:cNvSpPr txBox="1"/>
          <p:nvPr/>
        </p:nvSpPr>
        <p:spPr bwMode="gray">
          <a:xfrm>
            <a:off x="1929333" y="1050489"/>
            <a:ext cx="2151758" cy="250492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Through Hit List</a:t>
            </a: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60295124-FD7F-C220-5F87-160C79A7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6" y="2007041"/>
            <a:ext cx="5023760" cy="336643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7574B0-1DEB-B4B8-B64E-3ED7D5700CB8}"/>
              </a:ext>
            </a:extLst>
          </p:cNvPr>
          <p:cNvCxnSpPr>
            <a:cxnSpLocks/>
          </p:cNvCxnSpPr>
          <p:nvPr/>
        </p:nvCxnSpPr>
        <p:spPr>
          <a:xfrm>
            <a:off x="3380071" y="1774263"/>
            <a:ext cx="0" cy="232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64B1CD34-CA3F-0FB0-E571-C201FBA89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9" y="5493128"/>
            <a:ext cx="3472466" cy="97663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56DC22-20BA-87F7-F57B-4AFC2E239238}"/>
              </a:ext>
            </a:extLst>
          </p:cNvPr>
          <p:cNvCxnSpPr>
            <a:cxnSpLocks/>
          </p:cNvCxnSpPr>
          <p:nvPr/>
        </p:nvCxnSpPr>
        <p:spPr>
          <a:xfrm>
            <a:off x="3152156" y="5373478"/>
            <a:ext cx="0" cy="11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350427-F03E-B730-2560-A114831E2A05}"/>
              </a:ext>
            </a:extLst>
          </p:cNvPr>
          <p:cNvGrpSpPr/>
          <p:nvPr/>
        </p:nvGrpSpPr>
        <p:grpSpPr>
          <a:xfrm>
            <a:off x="562383" y="1360806"/>
            <a:ext cx="5009184" cy="413457"/>
            <a:chOff x="562383" y="1360806"/>
            <a:chExt cx="5009184" cy="41345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24940E-F25C-9809-93EA-D04CD98ED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477"/>
            <a:stretch/>
          </p:blipFill>
          <p:spPr>
            <a:xfrm>
              <a:off x="562383" y="1360806"/>
              <a:ext cx="1540354" cy="41345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271ADC-9A6B-CEC8-C0AF-AE811BA7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80"/>
            <a:stretch/>
          </p:blipFill>
          <p:spPr>
            <a:xfrm>
              <a:off x="2088161" y="1360806"/>
              <a:ext cx="3483406" cy="413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99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817C2AB7-7285-67B2-8D13-C33180F2A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7" y="5751337"/>
            <a:ext cx="1024243" cy="1099091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8D0B43C-A942-A9F8-8B0A-9F2E6BE718A6}"/>
              </a:ext>
            </a:extLst>
          </p:cNvPr>
          <p:cNvSpPr txBox="1">
            <a:spLocks/>
          </p:cNvSpPr>
          <p:nvPr/>
        </p:nvSpPr>
        <p:spPr bwMode="gray">
          <a:xfrm>
            <a:off x="599314" y="637032"/>
            <a:ext cx="11295782" cy="370275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ts val="0"/>
              </a:spcBef>
              <a:buNone/>
              <a:defRPr lang="en-US" sz="27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In-silicon cloning: Create Mix and Match TPPs </a:t>
            </a:r>
            <a:endParaRPr lang="en-US" dirty="0"/>
          </a:p>
          <a:p>
            <a:endParaRPr lang="en-US" b="1" dirty="0">
              <a:cs typeface="Arial"/>
            </a:endParaRPr>
          </a:p>
          <a:p>
            <a:endParaRPr lang="en-US" b="1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14" name="Picture 13" descr="A close-up of a white box&#10;&#10;Description automatically generated">
            <a:extLst>
              <a:ext uri="{FF2B5EF4-FFF2-40B4-BE49-F238E27FC236}">
                <a16:creationId xmlns:a16="http://schemas.microsoft.com/office/drawing/2014/main" id="{23C0AC30-5FE8-24DB-2EB3-E50941B4B6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1"/>
          <a:stretch/>
        </p:blipFill>
        <p:spPr>
          <a:xfrm>
            <a:off x="183448" y="1056283"/>
            <a:ext cx="6918960" cy="94238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97D3987-26B9-1347-3A6C-8713CFF4AE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3"/>
          <a:stretch/>
        </p:blipFill>
        <p:spPr>
          <a:xfrm>
            <a:off x="183448" y="2236292"/>
            <a:ext cx="6918960" cy="25297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7FD918-9DB4-BA77-662D-31ABBE87CB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6"/>
          <a:stretch/>
        </p:blipFill>
        <p:spPr>
          <a:xfrm>
            <a:off x="7230336" y="1609402"/>
            <a:ext cx="4843755" cy="551235"/>
          </a:xfrm>
          <a:prstGeom prst="rect">
            <a:avLst/>
          </a:prstGeom>
        </p:spPr>
      </p:pic>
      <p:pic>
        <p:nvPicPr>
          <p:cNvPr id="20" name="Picture 19" descr="A circular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3B2A6D6-C4FF-B469-BA1E-1D8306DBC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92" y="2522583"/>
            <a:ext cx="2019078" cy="1179915"/>
          </a:xfrm>
          <a:prstGeom prst="rect">
            <a:avLst/>
          </a:prstGeom>
        </p:spPr>
      </p:pic>
      <p:pic>
        <p:nvPicPr>
          <p:cNvPr id="22" name="Picture 21" descr="A circular diagram with text and numbers&#10;&#10;Description automatically generated">
            <a:extLst>
              <a:ext uri="{FF2B5EF4-FFF2-40B4-BE49-F238E27FC236}">
                <a16:creationId xmlns:a16="http://schemas.microsoft.com/office/drawing/2014/main" id="{679D3FBF-EF7A-5EC9-3977-A34E1D85E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170" y="2522583"/>
            <a:ext cx="2019078" cy="1179915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6B39296F-F8B8-7C6E-D0C4-115E5104BD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65"/>
          <a:stretch/>
        </p:blipFill>
        <p:spPr>
          <a:xfrm>
            <a:off x="5376477" y="4693857"/>
            <a:ext cx="6711601" cy="213233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437230-2CF2-712B-D81E-0951B58CE7B4}"/>
              </a:ext>
            </a:extLst>
          </p:cNvPr>
          <p:cNvCxnSpPr>
            <a:cxnSpLocks/>
          </p:cNvCxnSpPr>
          <p:nvPr/>
        </p:nvCxnSpPr>
        <p:spPr bwMode="gray">
          <a:xfrm>
            <a:off x="3343523" y="1998666"/>
            <a:ext cx="0" cy="252927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30ABC5-8B40-DE28-14BC-F0AAE9841AE5}"/>
              </a:ext>
            </a:extLst>
          </p:cNvPr>
          <p:cNvCxnSpPr>
            <a:cxnSpLocks/>
          </p:cNvCxnSpPr>
          <p:nvPr/>
        </p:nvCxnSpPr>
        <p:spPr bwMode="gray">
          <a:xfrm>
            <a:off x="3343523" y="4743191"/>
            <a:ext cx="0" cy="180337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683467-19B2-E927-F349-A315F97C1297}"/>
              </a:ext>
            </a:extLst>
          </p:cNvPr>
          <p:cNvCxnSpPr>
            <a:cxnSpLocks/>
          </p:cNvCxnSpPr>
          <p:nvPr/>
        </p:nvCxnSpPr>
        <p:spPr bwMode="gray">
          <a:xfrm flipV="1">
            <a:off x="4532027" y="4923528"/>
            <a:ext cx="3066784" cy="459754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7047E6-4862-E543-0810-D718ED7E2ED3}"/>
              </a:ext>
            </a:extLst>
          </p:cNvPr>
          <p:cNvCxnSpPr/>
          <p:nvPr/>
        </p:nvCxnSpPr>
        <p:spPr bwMode="gray">
          <a:xfrm flipV="1">
            <a:off x="9171830" y="3599189"/>
            <a:ext cx="333954" cy="1056300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A0E3CD8-B295-0D5A-81C9-648E82B9BE90}"/>
              </a:ext>
            </a:extLst>
          </p:cNvPr>
          <p:cNvSpPr txBox="1"/>
          <p:nvPr/>
        </p:nvSpPr>
        <p:spPr bwMode="gray">
          <a:xfrm>
            <a:off x="8424406" y="1285845"/>
            <a:ext cx="1838071" cy="285189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 created TPP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8769E7-7595-1C49-93CB-F60F996D2D1E}"/>
              </a:ext>
            </a:extLst>
          </p:cNvPr>
          <p:cNvSpPr txBox="1"/>
          <p:nvPr/>
        </p:nvSpPr>
        <p:spPr bwMode="gray">
          <a:xfrm>
            <a:off x="8424406" y="2214056"/>
            <a:ext cx="1838071" cy="285189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Newly created Vector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B2F379-2FCE-123E-F30B-4BFB02FE5100}"/>
              </a:ext>
            </a:extLst>
          </p:cNvPr>
          <p:cNvSpPr/>
          <p:nvPr/>
        </p:nvSpPr>
        <p:spPr bwMode="gray">
          <a:xfrm>
            <a:off x="6349118" y="1200647"/>
            <a:ext cx="604299" cy="596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C5E3AF2-E439-8028-8D47-01104E9D72B7}"/>
              </a:ext>
            </a:extLst>
          </p:cNvPr>
          <p:cNvSpPr/>
          <p:nvPr/>
        </p:nvSpPr>
        <p:spPr bwMode="gray">
          <a:xfrm>
            <a:off x="860068" y="1309314"/>
            <a:ext cx="352506" cy="457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2CEDB6-6D11-5B7A-1D78-5CF65BEA4478}"/>
              </a:ext>
            </a:extLst>
          </p:cNvPr>
          <p:cNvSpPr txBox="1"/>
          <p:nvPr/>
        </p:nvSpPr>
        <p:spPr bwMode="gray">
          <a:xfrm>
            <a:off x="1650257" y="5595227"/>
            <a:ext cx="1838071" cy="285189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Upload Paring File (save as .csv format)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91A1C7-8095-06FC-62FA-7018446A8280}"/>
              </a:ext>
            </a:extLst>
          </p:cNvPr>
          <p:cNvSpPr txBox="1"/>
          <p:nvPr/>
        </p:nvSpPr>
        <p:spPr bwMode="gray">
          <a:xfrm>
            <a:off x="3448858" y="1981319"/>
            <a:ext cx="1838071" cy="285189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Move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GDBxT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5FE667-9691-809F-107C-5C8E9FFDE46C}"/>
              </a:ext>
            </a:extLst>
          </p:cNvPr>
          <p:cNvSpPr txBox="1"/>
          <p:nvPr/>
        </p:nvSpPr>
        <p:spPr bwMode="gray">
          <a:xfrm>
            <a:off x="9393784" y="3961659"/>
            <a:ext cx="1838071" cy="285189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Register into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Genedata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61B6A2-AFF8-BA15-0C35-71AFA29891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9" y="4923528"/>
            <a:ext cx="3597859" cy="7212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77EFA1-2475-D178-6197-0EB07DFA5E20}"/>
              </a:ext>
            </a:extLst>
          </p:cNvPr>
          <p:cNvCxnSpPr>
            <a:cxnSpLocks/>
          </p:cNvCxnSpPr>
          <p:nvPr/>
        </p:nvCxnSpPr>
        <p:spPr bwMode="gray">
          <a:xfrm flipH="1">
            <a:off x="1469970" y="5810224"/>
            <a:ext cx="1018633" cy="287406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8A9E95-C4C4-5A40-337B-85C9A794195E}"/>
              </a:ext>
            </a:extLst>
          </p:cNvPr>
          <p:cNvGrpSpPr/>
          <p:nvPr/>
        </p:nvGrpSpPr>
        <p:grpSpPr>
          <a:xfrm>
            <a:off x="1664242" y="6415790"/>
            <a:ext cx="3622687" cy="272650"/>
            <a:chOff x="1604252" y="6066781"/>
            <a:chExt cx="3622687" cy="2726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3946B7-4D11-329D-F249-D5DA0B7E4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404"/>
            <a:stretch/>
          </p:blipFill>
          <p:spPr>
            <a:xfrm>
              <a:off x="1604252" y="6066781"/>
              <a:ext cx="1134443" cy="2691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FE837F2-DD73-185C-037E-423148B44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96"/>
            <a:stretch/>
          </p:blipFill>
          <p:spPr>
            <a:xfrm>
              <a:off x="2622885" y="6070236"/>
              <a:ext cx="2604054" cy="269195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5798CF-C542-7E7F-ADCF-B56D0E84BCCE}"/>
              </a:ext>
            </a:extLst>
          </p:cNvPr>
          <p:cNvCxnSpPr>
            <a:cxnSpLocks/>
          </p:cNvCxnSpPr>
          <p:nvPr/>
        </p:nvCxnSpPr>
        <p:spPr bwMode="gray">
          <a:xfrm>
            <a:off x="1469970" y="6156517"/>
            <a:ext cx="3131369" cy="255818"/>
          </a:xfrm>
          <a:prstGeom prst="straightConnector1">
            <a:avLst/>
          </a:prstGeom>
          <a:ln>
            <a:headEnd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D6F7D8-1357-EBD5-F8E4-452839BDF42F}"/>
              </a:ext>
            </a:extLst>
          </p:cNvPr>
          <p:cNvSpPr txBox="1"/>
          <p:nvPr/>
        </p:nvSpPr>
        <p:spPr bwMode="gray">
          <a:xfrm>
            <a:off x="2125433" y="6041000"/>
            <a:ext cx="557442" cy="217214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200" dirty="0"/>
              <a:t>Hit 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D91009-DB62-18E0-99FC-BDC38BB20C89}"/>
              </a:ext>
            </a:extLst>
          </p:cNvPr>
          <p:cNvSpPr/>
          <p:nvPr/>
        </p:nvSpPr>
        <p:spPr bwMode="gray">
          <a:xfrm>
            <a:off x="487531" y="6684985"/>
            <a:ext cx="836935" cy="9760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5971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9AB94-6EDB-4A0E-8D0A-FD396D8A6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887230"/>
              </p:ext>
            </p:extLst>
          </p:nvPr>
        </p:nvGraphicFramePr>
        <p:xfrm>
          <a:off x="447675" y="1801813"/>
          <a:ext cx="1129665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8325">
                  <a:extLst>
                    <a:ext uri="{9D8B030D-6E8A-4147-A177-3AD203B41FA5}">
                      <a16:colId xmlns:a16="http://schemas.microsoft.com/office/drawing/2014/main" val="1745737362"/>
                    </a:ext>
                  </a:extLst>
                </a:gridCol>
                <a:gridCol w="5648325">
                  <a:extLst>
                    <a:ext uri="{9D8B030D-6E8A-4147-A177-3AD203B41FA5}">
                      <a16:colId xmlns:a16="http://schemas.microsoft.com/office/drawing/2014/main" val="379894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Pfizer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Genedata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18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Joel Bard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Yi-Wei Lee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1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Lijian 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Guido </a:t>
                      </a:r>
                      <a:r>
                        <a:rPr lang="en-US" err="1"/>
                        <a:t>Cappuccilli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027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Tatyana Zamkovaya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Sebastian </a:t>
                      </a:r>
                      <a:r>
                        <a:rPr lang="en-US" err="1"/>
                        <a:t>Schlicker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483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Fabian Sievers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Amanda Fitzgerald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99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David Palmer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Jessy Sheng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4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Yuan 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041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Jessica Min-</a:t>
                      </a:r>
                      <a:r>
                        <a:rPr lang="en-US" sz="1800" err="1"/>
                        <a:t>Debartolo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90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Weixu</a:t>
                      </a:r>
                      <a:r>
                        <a:rPr lang="en-US"/>
                        <a:t> Meng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58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4884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B9EF983-8CEF-4080-BC3A-DC8E7F58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443484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E475-65FE-4AB1-8895-C1D733222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886" y="1113974"/>
            <a:ext cx="9144000" cy="2387600"/>
          </a:xfrm>
        </p:spPr>
        <p:txBody>
          <a:bodyPr/>
          <a:lstStyle/>
          <a:p>
            <a:r>
              <a:rPr lang="en-US">
                <a:latin typeface="Roboto" panose="02000000000000000000" pitchFamily="2" charset="0"/>
              </a:rPr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40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9EF983-8CEF-4080-BC3A-DC8E7F58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Take-home Message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5F7FD-501B-011A-D92B-5B247D94E501}"/>
              </a:ext>
            </a:extLst>
          </p:cNvPr>
          <p:cNvSpPr txBox="1"/>
          <p:nvPr/>
        </p:nvSpPr>
        <p:spPr bwMode="gray">
          <a:xfrm>
            <a:off x="446914" y="1208022"/>
            <a:ext cx="9177867" cy="2686644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Genedata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Biologics and its companion,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GDBxT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are power tools in the discovery of novel therapeutical antibody and other molecular (RNA, AAV) 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Genedata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Biologics is a centralized data presentation platform to share data and make decisions 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Genedata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can be customized to work with different processes</a:t>
            </a: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en-US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DL-BMD_BIOINFORMATICS </a:t>
            </a:r>
            <a:r>
              <a:rPr lang="en-U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you have questions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or would like to discuss how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Genedata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can help you</a:t>
            </a:r>
          </a:p>
        </p:txBody>
      </p:sp>
    </p:spTree>
    <p:extLst>
      <p:ext uri="{BB962C8B-B14F-4D97-AF65-F5344CB8AC3E}">
        <p14:creationId xmlns:p14="http://schemas.microsoft.com/office/powerpoint/2010/main" val="1033867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E475-65FE-4AB1-8895-C1D733222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886" y="1113974"/>
            <a:ext cx="9144000" cy="2387600"/>
          </a:xfrm>
        </p:spPr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Backup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0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E839B23E-7A81-B05B-3067-043245EE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14" y="484632"/>
            <a:ext cx="11295782" cy="85039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Alternative phage display screening methods</a:t>
            </a:r>
          </a:p>
          <a:p>
            <a:endParaRPr lang="en-US" b="1">
              <a:cs typeface="Arial"/>
            </a:endParaRPr>
          </a:p>
          <a:p>
            <a:endParaRPr lang="en-US" b="1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10" name="Picture 9" descr="A black screen with blue arrows">
            <a:extLst>
              <a:ext uri="{FF2B5EF4-FFF2-40B4-BE49-F238E27FC236}">
                <a16:creationId xmlns:a16="http://schemas.microsoft.com/office/drawing/2014/main" id="{A6D987DD-312D-5298-68EA-7FA20990B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21" y="1335024"/>
            <a:ext cx="9084732" cy="4427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3C4AA1-381B-9EDB-65AB-56C500CD46D8}"/>
              </a:ext>
            </a:extLst>
          </p:cNvPr>
          <p:cNvSpPr txBox="1"/>
          <p:nvPr/>
        </p:nvSpPr>
        <p:spPr bwMode="gray">
          <a:xfrm>
            <a:off x="446914" y="2854411"/>
            <a:ext cx="2905211" cy="914400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 err="1"/>
              <a:t>Genedata</a:t>
            </a:r>
            <a:r>
              <a:rPr lang="en-US" sz="1600"/>
              <a:t> Biologics can be customized to suit various screening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4F52A-1EFE-D65B-BB0C-10209B313132}"/>
              </a:ext>
            </a:extLst>
          </p:cNvPr>
          <p:cNvSpPr txBox="1"/>
          <p:nvPr/>
        </p:nvSpPr>
        <p:spPr bwMode="gray">
          <a:xfrm>
            <a:off x="8068234" y="2079812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Plate free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27770-8229-021A-E9D4-E7F8BA3E1672}"/>
              </a:ext>
            </a:extLst>
          </p:cNvPr>
          <p:cNvSpPr txBox="1"/>
          <p:nvPr/>
        </p:nvSpPr>
        <p:spPr bwMode="gray">
          <a:xfrm>
            <a:off x="2408021" y="2091679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/>
              <a:t>Well specific</a:t>
            </a:r>
          </a:p>
        </p:txBody>
      </p:sp>
    </p:spTree>
    <p:extLst>
      <p:ext uri="{BB962C8B-B14F-4D97-AF65-F5344CB8AC3E}">
        <p14:creationId xmlns:p14="http://schemas.microsoft.com/office/powerpoint/2010/main" val="3237749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FD85A-3552-4E53-BAC7-9CD95A6F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96" y="385538"/>
            <a:ext cx="11295782" cy="850392"/>
          </a:xfrm>
        </p:spPr>
        <p:txBody>
          <a:bodyPr/>
          <a:lstStyle/>
          <a:p>
            <a:r>
              <a:rPr lang="en-US"/>
              <a:t>PPB Cont.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9663D3F-2B2E-FBD6-7404-93A9A890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10" y="1200950"/>
            <a:ext cx="10810723" cy="1770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D8F5F-05F8-A36A-5C0E-56D0FF2C311D}"/>
              </a:ext>
            </a:extLst>
          </p:cNvPr>
          <p:cNvSpPr txBox="1"/>
          <p:nvPr/>
        </p:nvSpPr>
        <p:spPr bwMode="gray">
          <a:xfrm>
            <a:off x="3366862" y="1202033"/>
            <a:ext cx="904738" cy="240770"/>
          </a:xfrm>
          <a:prstGeom prst="rect">
            <a:avLst/>
          </a:prstGeom>
          <a:ln w="38100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E756E9-84C2-AB71-91E3-CEB08422C85F}"/>
              </a:ext>
            </a:extLst>
          </p:cNvPr>
          <p:cNvSpPr txBox="1"/>
          <p:nvPr/>
        </p:nvSpPr>
        <p:spPr bwMode="gray">
          <a:xfrm>
            <a:off x="4546147" y="1202032"/>
            <a:ext cx="1195023" cy="240770"/>
          </a:xfrm>
          <a:prstGeom prst="rect">
            <a:avLst/>
          </a:prstGeom>
          <a:ln w="38100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057B652-EBF2-12C4-20F0-3EB40F416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0" y="3031588"/>
            <a:ext cx="2900438" cy="3673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7DBAFC1A-D142-8A31-56B8-07DEE6C2C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924" y="3032071"/>
            <a:ext cx="2852057" cy="3642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3D253A75-C17F-65C6-88EC-5BE04EAE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734" y="3078729"/>
            <a:ext cx="5216675" cy="3174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392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3DB09-E4AB-4FA4-AD3E-403475EC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Genedata</a:t>
            </a:r>
            <a:r>
              <a:rPr lang="en-US"/>
              <a:t> Core Concepts</a:t>
            </a:r>
            <a:endParaRPr lang="en-US"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0EEA15-749D-3C88-2457-16F0C0CDF822}"/>
              </a:ext>
            </a:extLst>
          </p:cNvPr>
          <p:cNvSpPr txBox="1"/>
          <p:nvPr/>
        </p:nvSpPr>
        <p:spPr bwMode="gray">
          <a:xfrm>
            <a:off x="5637810" y="2971800"/>
            <a:ext cx="914400" cy="914400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5C800-11C3-0F67-CB0C-1346B00CA616}"/>
              </a:ext>
            </a:extLst>
          </p:cNvPr>
          <p:cNvSpPr txBox="1"/>
          <p:nvPr/>
        </p:nvSpPr>
        <p:spPr bwMode="gray">
          <a:xfrm>
            <a:off x="8686800" y="2399251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pic>
        <p:nvPicPr>
          <p:cNvPr id="7" name="Picture 6" descr="A diagram of a cell line&#10;&#10;Description automatically generated">
            <a:extLst>
              <a:ext uri="{FF2B5EF4-FFF2-40B4-BE49-F238E27FC236}">
                <a16:creationId xmlns:a16="http://schemas.microsoft.com/office/drawing/2014/main" id="{AE691C04-A2DE-48D3-4EB4-EC8D9389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4" y="1255798"/>
            <a:ext cx="6751120" cy="4678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7996C-834F-DBB3-182A-364E5F440B04}"/>
              </a:ext>
            </a:extLst>
          </p:cNvPr>
          <p:cNvSpPr txBox="1"/>
          <p:nvPr/>
        </p:nvSpPr>
        <p:spPr bwMode="gray">
          <a:xfrm>
            <a:off x="7414381" y="1493761"/>
            <a:ext cx="4535713" cy="35558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Non-Material Entity – The idea of what we're going to make</a:t>
            </a: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Sequences</a:t>
            </a: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Type of biotherapeutic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Material Entity – The thing we actually made</a:t>
            </a: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Which plasmids were used?</a:t>
            </a: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Concentration of plasmid batch; when was it made and by who?</a:t>
            </a: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Expression conditions?</a:t>
            </a: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Purification conditions?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Analytics – Results of assay run</a:t>
            </a:r>
          </a:p>
        </p:txBody>
      </p:sp>
    </p:spTree>
    <p:extLst>
      <p:ext uri="{BB962C8B-B14F-4D97-AF65-F5344CB8AC3E}">
        <p14:creationId xmlns:p14="http://schemas.microsoft.com/office/powerpoint/2010/main" val="232573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3DB09-E4AB-4FA4-AD3E-403475EC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TPPs* In Genedata – Target Product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67C81-17F0-4DA6-9AE4-2D93305192DB}"/>
              </a:ext>
            </a:extLst>
          </p:cNvPr>
          <p:cNvSpPr txBox="1"/>
          <p:nvPr/>
        </p:nvSpPr>
        <p:spPr bwMode="gray">
          <a:xfrm>
            <a:off x="237149" y="1416145"/>
            <a:ext cx="5719693" cy="2392987"/>
          </a:xfrm>
          <a:prstGeom prst="rect">
            <a:avLst/>
          </a:prstGeom>
        </p:spPr>
        <p:txBody>
          <a:bodyPr wrap="square" lIns="45720" tIns="45720" rIns="45720" bIns="45720" rtlCol="0" anchor="t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TPP is a biotherapeutic entity – </a:t>
            </a:r>
            <a:r>
              <a:rPr lang="en-US" sz="1600" err="1"/>
              <a:t>mAb</a:t>
            </a:r>
            <a:r>
              <a:rPr lang="en-US" sz="1600"/>
              <a:t>, bispecific, mRNA, AAV, etc.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TPPs must be associated with one or more Project</a:t>
            </a:r>
            <a:endParaRPr lang="en-US" sz="1600"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TPPs can be created by providing sequences either through upload, linking to existing plasmids (VEC) in the system, or without a sequence (which can be uploaded later)</a:t>
            </a:r>
            <a:endParaRPr lang="en-US" sz="1600">
              <a:cs typeface="Arial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/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/>
          </a:p>
          <a:p>
            <a:pPr lvl="1">
              <a:lnSpc>
                <a:spcPct val="90000"/>
              </a:lnSpc>
              <a:spcBef>
                <a:spcPts val="1000"/>
              </a:spcBef>
            </a:pPr>
            <a:endParaRPr lang="en-US" sz="1600"/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6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F7BF5-49D7-2BDF-94E1-D342C5643ED4}"/>
              </a:ext>
            </a:extLst>
          </p:cNvPr>
          <p:cNvSpPr txBox="1"/>
          <p:nvPr/>
        </p:nvSpPr>
        <p:spPr bwMode="gray">
          <a:xfrm>
            <a:off x="5747270" y="6486456"/>
            <a:ext cx="6509284" cy="321908"/>
          </a:xfrm>
          <a:prstGeom prst="rect">
            <a:avLst/>
          </a:prstGeom>
          <a:solidFill>
            <a:schemeClr val="bg1"/>
          </a:solidFill>
        </p:spPr>
        <p:txBody>
          <a:bodyPr wrap="square" lIns="45720" tIns="45720" rIns="45720" bIns="45720" rtlCol="0">
            <a:no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900"/>
              <a:t>*Genedata legacy note : TPP originally stood for Target Protein Product. A lot of Protein nomenclature remains from pre-2020 when Genedata was used exclusively for antibodies and other proteins.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0EEA15-749D-3C88-2457-16F0C0CDF822}"/>
              </a:ext>
            </a:extLst>
          </p:cNvPr>
          <p:cNvSpPr txBox="1"/>
          <p:nvPr/>
        </p:nvSpPr>
        <p:spPr bwMode="gray">
          <a:xfrm>
            <a:off x="5637810" y="2971800"/>
            <a:ext cx="914400" cy="914400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5C800-11C3-0F67-CB0C-1346B00CA616}"/>
              </a:ext>
            </a:extLst>
          </p:cNvPr>
          <p:cNvSpPr txBox="1"/>
          <p:nvPr/>
        </p:nvSpPr>
        <p:spPr bwMode="gray">
          <a:xfrm>
            <a:off x="8686800" y="2399251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56CCDEE-7B56-7C01-3F70-E49B8856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54" y="526596"/>
            <a:ext cx="1982561" cy="2605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E0CA90-658F-60F3-BE5E-BD128C86F9D2}"/>
              </a:ext>
            </a:extLst>
          </p:cNvPr>
          <p:cNvSpPr txBox="1"/>
          <p:nvPr/>
        </p:nvSpPr>
        <p:spPr bwMode="gray">
          <a:xfrm>
            <a:off x="6509689" y="1682840"/>
            <a:ext cx="1211864" cy="290847"/>
          </a:xfrm>
          <a:prstGeom prst="rect">
            <a:avLst/>
          </a:prstGeom>
          <a:ln w="28575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09AFE-C613-DB3D-900E-CFA7D97E923B}"/>
              </a:ext>
            </a:extLst>
          </p:cNvPr>
          <p:cNvSpPr txBox="1"/>
          <p:nvPr/>
        </p:nvSpPr>
        <p:spPr bwMode="gray">
          <a:xfrm>
            <a:off x="6509688" y="2856076"/>
            <a:ext cx="1181627" cy="212229"/>
          </a:xfrm>
          <a:prstGeom prst="rect">
            <a:avLst/>
          </a:prstGeom>
          <a:ln w="28575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D0B64912-6DD7-CACF-AA6E-2383ADE0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71" y="523788"/>
            <a:ext cx="3100009" cy="742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red panda walking on a white background&#10;&#10;Description automatically generated">
            <a:extLst>
              <a:ext uri="{FF2B5EF4-FFF2-40B4-BE49-F238E27FC236}">
                <a16:creationId xmlns:a16="http://schemas.microsoft.com/office/drawing/2014/main" id="{88AD7219-DFA3-1124-145F-D91760E7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972" y="1414937"/>
            <a:ext cx="2477105" cy="136112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B22F81-BDA6-619A-0D8B-EB5ABA1E6B6C}"/>
              </a:ext>
            </a:extLst>
          </p:cNvPr>
          <p:cNvSpPr txBox="1"/>
          <p:nvPr/>
        </p:nvSpPr>
        <p:spPr bwMode="gray">
          <a:xfrm>
            <a:off x="10680095" y="1403047"/>
            <a:ext cx="816428" cy="3139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cs typeface="Arial" panose="020B0604020202020204"/>
              </a:rPr>
              <a:t>.</a:t>
            </a:r>
            <a:r>
              <a:rPr lang="en-US" sz="1600" err="1">
                <a:cs typeface="Arial" panose="020B0604020202020204"/>
              </a:rPr>
              <a:t>gb</a:t>
            </a:r>
          </a:p>
        </p:txBody>
      </p:sp>
      <p:pic>
        <p:nvPicPr>
          <p:cNvPr id="6" name="Picture 5" descr="A diagram of a circular structure&#10;&#10;Description automatically generated">
            <a:extLst>
              <a:ext uri="{FF2B5EF4-FFF2-40B4-BE49-F238E27FC236}">
                <a16:creationId xmlns:a16="http://schemas.microsoft.com/office/drawing/2014/main" id="{33F1ABF0-8675-34A0-2FDE-232813CC5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781" y="3464608"/>
            <a:ext cx="5107818" cy="294654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6A7414-4F21-F175-816A-176E485CE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14" y="3810089"/>
            <a:ext cx="5101771" cy="2872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FDEB5-1E1D-7611-0457-EB5B7DCCAC3D}"/>
              </a:ext>
            </a:extLst>
          </p:cNvPr>
          <p:cNvSpPr txBox="1"/>
          <p:nvPr/>
        </p:nvSpPr>
        <p:spPr bwMode="gray">
          <a:xfrm>
            <a:off x="528594" y="4869934"/>
            <a:ext cx="2881007" cy="1681799"/>
          </a:xfrm>
          <a:prstGeom prst="rect">
            <a:avLst/>
          </a:prstGeom>
          <a:ln w="28575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</p:spTree>
    <p:extLst>
      <p:ext uri="{BB962C8B-B14F-4D97-AF65-F5344CB8AC3E}">
        <p14:creationId xmlns:p14="http://schemas.microsoft.com/office/powerpoint/2010/main" val="177469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3DB09-E4AB-4FA4-AD3E-403475EC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TPP - Registering Different Types of Biotherapeutics</a:t>
            </a:r>
            <a:endParaRPr lang="en-US"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0EEA15-749D-3C88-2457-16F0C0CDF822}"/>
              </a:ext>
            </a:extLst>
          </p:cNvPr>
          <p:cNvSpPr txBox="1"/>
          <p:nvPr/>
        </p:nvSpPr>
        <p:spPr bwMode="gray">
          <a:xfrm>
            <a:off x="5637810" y="2971800"/>
            <a:ext cx="914400" cy="914400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5C800-11C3-0F67-CB0C-1346B00CA616}"/>
              </a:ext>
            </a:extLst>
          </p:cNvPr>
          <p:cNvSpPr txBox="1"/>
          <p:nvPr/>
        </p:nvSpPr>
        <p:spPr bwMode="gray">
          <a:xfrm>
            <a:off x="8686800" y="2399251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pic>
        <p:nvPicPr>
          <p:cNvPr id="17" name="Picture 16" descr="A screenshot of a product&#10;&#10;Description automatically generated">
            <a:extLst>
              <a:ext uri="{FF2B5EF4-FFF2-40B4-BE49-F238E27FC236}">
                <a16:creationId xmlns:a16="http://schemas.microsoft.com/office/drawing/2014/main" id="{E019CE46-DA07-DCD8-076C-590E75EE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061138"/>
            <a:ext cx="5676295" cy="4082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505846-05E0-396E-596D-8529C291484C}"/>
              </a:ext>
            </a:extLst>
          </p:cNvPr>
          <p:cNvSpPr txBox="1"/>
          <p:nvPr/>
        </p:nvSpPr>
        <p:spPr bwMode="gray">
          <a:xfrm>
            <a:off x="903546" y="3339887"/>
            <a:ext cx="1973863" cy="556941"/>
          </a:xfrm>
          <a:prstGeom prst="rect">
            <a:avLst/>
          </a:prstGeom>
          <a:ln w="28575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B843C9-81B5-B652-8D22-EFDCCAD986DC}"/>
              </a:ext>
            </a:extLst>
          </p:cNvPr>
          <p:cNvSpPr txBox="1"/>
          <p:nvPr/>
        </p:nvSpPr>
        <p:spPr bwMode="gray">
          <a:xfrm>
            <a:off x="1260354" y="2910505"/>
            <a:ext cx="1659388" cy="194085"/>
          </a:xfrm>
          <a:prstGeom prst="rect">
            <a:avLst/>
          </a:prstGeom>
          <a:ln w="28575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3FFCEF-58E0-4630-D338-DB0DD8FE044E}"/>
              </a:ext>
            </a:extLst>
          </p:cNvPr>
          <p:cNvSpPr txBox="1"/>
          <p:nvPr/>
        </p:nvSpPr>
        <p:spPr bwMode="gray">
          <a:xfrm>
            <a:off x="601165" y="4005124"/>
            <a:ext cx="2717720" cy="913750"/>
          </a:xfrm>
          <a:prstGeom prst="rect">
            <a:avLst/>
          </a:prstGeom>
          <a:ln w="28575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62AD4-1984-B3E5-2D46-3941575CE593}"/>
              </a:ext>
            </a:extLst>
          </p:cNvPr>
          <p:cNvSpPr txBox="1"/>
          <p:nvPr/>
        </p:nvSpPr>
        <p:spPr bwMode="gray">
          <a:xfrm>
            <a:off x="6432798" y="1058154"/>
            <a:ext cx="5313438" cy="2386940"/>
          </a:xfrm>
          <a:prstGeom prst="rect">
            <a:avLst/>
          </a:prstGeom>
        </p:spPr>
        <p:txBody>
          <a:bodyPr wrap="square" lIns="45720" tIns="45720" rIns="45720" bIns="45720" rtlCol="0" anchor="t">
            <a:noAutofit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All available formats listed in Product Configurations, Formats table</a:t>
            </a:r>
            <a:endParaRPr lang="en-US" sz="1400">
              <a:cs typeface="Arial" panose="020B0604020202020204"/>
            </a:endParaRP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Need new format? Email </a:t>
            </a:r>
            <a:r>
              <a:rPr lang="en-US" sz="1400" b="1" dirty="0">
                <a:effectLst/>
                <a:latin typeface="Calibri"/>
                <a:ea typeface="Times New Roman" panose="02020603050405020304" pitchFamily="18" charset="0"/>
                <a:cs typeface="Calibri"/>
              </a:rPr>
              <a:t>DL-BMD_BIOINFORMATICS</a:t>
            </a:r>
            <a:r>
              <a:rPr lang="en-US" sz="1400" dirty="0"/>
              <a:t> with </a:t>
            </a:r>
            <a:r>
              <a:rPr lang="en-US" sz="1400" dirty="0" err="1"/>
              <a:t>fasta</a:t>
            </a:r>
            <a:r>
              <a:rPr lang="en-US" sz="1400" dirty="0"/>
              <a:t>/</a:t>
            </a:r>
            <a:r>
              <a:rPr lang="en-US" sz="1400" dirty="0" err="1"/>
              <a:t>Genbank</a:t>
            </a:r>
            <a:r>
              <a:rPr lang="en-US" sz="1400" dirty="0"/>
              <a:t> example and image for </a:t>
            </a:r>
            <a:r>
              <a:rPr lang="en-US" sz="1400" dirty="0" err="1"/>
              <a:t>Genedata</a:t>
            </a:r>
            <a:endParaRPr lang="en-US" sz="1400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Formats define chains – example HC and LC for IgG</a:t>
            </a:r>
            <a:endParaRPr lang="en-US" sz="1400">
              <a:cs typeface="Arial" panose="020B0604020202020204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Chain</a:t>
            </a:r>
            <a:r>
              <a:rPr lang="en-US" sz="1400" dirty="0">
                <a:cs typeface="Arial" panose="020B0604020202020204"/>
              </a:rPr>
              <a:t> annotations are interpreted by </a:t>
            </a:r>
            <a:r>
              <a:rPr lang="en-US" sz="1400" dirty="0" err="1">
                <a:cs typeface="Arial" panose="020B0604020202020204"/>
              </a:rPr>
              <a:t>Genedata</a:t>
            </a:r>
            <a:r>
              <a:rPr lang="en-US" sz="1400" dirty="0">
                <a:cs typeface="Arial" panose="020B0604020202020204"/>
              </a:rPr>
              <a:t> Biologics – example : extract gene of interest for mRNA by finding </a:t>
            </a:r>
            <a:r>
              <a:rPr lang="en-US" sz="1400" dirty="0" err="1">
                <a:cs typeface="Arial" panose="020B0604020202020204"/>
              </a:rPr>
              <a:t>mature_mrna</a:t>
            </a:r>
            <a:r>
              <a:rPr lang="en-US" sz="1400" dirty="0">
                <a:cs typeface="Arial" panose="020B0604020202020204"/>
              </a:rPr>
              <a:t> annotation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For protein chains annotation covers translated sequence; for mRNA chain annotation covers end of T7 promoter to polyA tail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400">
              <a:cs typeface="Arial" panose="020B0604020202020204"/>
            </a:endParaRP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lvl="1" algn="l">
              <a:lnSpc>
                <a:spcPct val="90000"/>
              </a:lnSpc>
              <a:spcBef>
                <a:spcPts val="1000"/>
              </a:spcBef>
            </a:pPr>
            <a:endParaRPr lang="en-US" sz="1400">
              <a:cs typeface="Arial" panose="020B0604020202020204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400">
              <a:cs typeface="Arial" panose="020B0604020202020204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1E6371-6233-D81E-4481-65AD3CD67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65" y="3929454"/>
            <a:ext cx="1771650" cy="25812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CDFB9FC-83D7-9B59-4979-A4B2B9EBF4F4}"/>
              </a:ext>
            </a:extLst>
          </p:cNvPr>
          <p:cNvGrpSpPr/>
          <p:nvPr/>
        </p:nvGrpSpPr>
        <p:grpSpPr>
          <a:xfrm>
            <a:off x="8686939" y="3926822"/>
            <a:ext cx="2986248" cy="2057598"/>
            <a:chOff x="2433701" y="1290060"/>
            <a:chExt cx="2986248" cy="20575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B2B7E2-6AD7-37C1-561F-030F578E0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3701" y="1290060"/>
              <a:ext cx="2986248" cy="205759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C128BD-E1C6-D9CA-E5CA-B972414635B5}"/>
                </a:ext>
              </a:extLst>
            </p:cNvPr>
            <p:cNvSpPr txBox="1"/>
            <p:nvPr/>
          </p:nvSpPr>
          <p:spPr bwMode="gray">
            <a:xfrm>
              <a:off x="2469328" y="1864232"/>
              <a:ext cx="1461254" cy="182323"/>
            </a:xfrm>
            <a:prstGeom prst="rect">
              <a:avLst/>
            </a:prstGeom>
            <a:ln w="28575">
              <a:solidFill>
                <a:srgbClr val="2030AA"/>
              </a:solidFill>
            </a:ln>
          </p:spPr>
          <p:txBody>
            <a:bodyPr wrap="square" lIns="45720" tIns="45720" rIns="45720" bIns="45720" rtlCol="0">
              <a:noAutofit/>
            </a:bodyPr>
            <a:lstStyle/>
            <a:p>
              <a:pPr marL="171450" indent="-171450" algn="l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endParaRPr lang="en-US" sz="1600" err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8B214-422B-8ED9-2C64-56EAE23B3B08}"/>
                </a:ext>
              </a:extLst>
            </p:cNvPr>
            <p:cNvSpPr txBox="1"/>
            <p:nvPr/>
          </p:nvSpPr>
          <p:spPr bwMode="gray">
            <a:xfrm>
              <a:off x="3926825" y="2423622"/>
              <a:ext cx="1461254" cy="182323"/>
            </a:xfrm>
            <a:prstGeom prst="rect">
              <a:avLst/>
            </a:prstGeom>
            <a:ln w="28575">
              <a:solidFill>
                <a:srgbClr val="2030AA"/>
              </a:solidFill>
            </a:ln>
          </p:spPr>
          <p:txBody>
            <a:bodyPr wrap="square" lIns="45720" tIns="45720" rIns="45720" bIns="45720" rtlCol="0">
              <a:noAutofit/>
            </a:bodyPr>
            <a:lstStyle/>
            <a:p>
              <a:pPr marL="171450" indent="-171450" algn="l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endParaRPr lang="en-US" sz="1600" err="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A790EB-421D-B220-1FD4-17E4EFBBDDBA}"/>
              </a:ext>
            </a:extLst>
          </p:cNvPr>
          <p:cNvSpPr txBox="1"/>
          <p:nvPr/>
        </p:nvSpPr>
        <p:spPr bwMode="gray">
          <a:xfrm>
            <a:off x="6709161" y="5677930"/>
            <a:ext cx="1452006" cy="258108"/>
          </a:xfrm>
          <a:prstGeom prst="rect">
            <a:avLst/>
          </a:prstGeom>
          <a:ln w="28575">
            <a:solidFill>
              <a:srgbClr val="2030AA"/>
            </a:solidFill>
          </a:ln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B1855-0AFF-F197-3EC0-61964C5E5AD5}"/>
              </a:ext>
            </a:extLst>
          </p:cNvPr>
          <p:cNvSpPr txBox="1"/>
          <p:nvPr/>
        </p:nvSpPr>
        <p:spPr bwMode="gray">
          <a:xfrm>
            <a:off x="391225" y="5218915"/>
            <a:ext cx="5688390" cy="1510034"/>
          </a:xfrm>
          <a:prstGeom prst="rect">
            <a:avLst/>
          </a:prstGeom>
          <a:solidFill>
            <a:schemeClr val="bg1"/>
          </a:solidFill>
        </p:spPr>
        <p:txBody>
          <a:bodyPr wrap="square" lIns="45720" tIns="45720" rIns="45720" bIns="45720" rtlCol="0" anchor="t">
            <a:noAutofit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When creating a new TPP need to select the right format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Antibody library important for </a:t>
            </a:r>
            <a:r>
              <a:rPr lang="en-US" sz="1400" err="1">
                <a:cs typeface="Arial" panose="020B0604020202020204"/>
              </a:rPr>
              <a:t>Genedata</a:t>
            </a:r>
            <a:r>
              <a:rPr lang="en-US" sz="1400">
                <a:cs typeface="Arial" panose="020B0604020202020204"/>
              </a:rPr>
              <a:t> automatic annotations of CDRs and FWRs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Complexation automatically set by format; monomer, dimer, n-</a:t>
            </a:r>
            <a:r>
              <a:rPr lang="en-US" sz="1400" err="1">
                <a:cs typeface="Arial" panose="020B0604020202020204"/>
              </a:rPr>
              <a:t>mer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Chain multiplicity is number of copies of chain / complexation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400">
              <a:cs typeface="Arial" panose="020B0604020202020204"/>
            </a:endParaRP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sz="1400">
              <a:cs typeface="Arial" panose="020B0604020202020204"/>
            </a:endParaRP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</a:pPr>
            <a:endParaRPr lang="en-US" sz="1400">
              <a:cs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400">
              <a:cs typeface="Arial" panose="020B0604020202020204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5060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3DB09-E4AB-4FA4-AD3E-403475EC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TPP Format Zoo In GDBxT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0EEA15-749D-3C88-2457-16F0C0CDF822}"/>
              </a:ext>
            </a:extLst>
          </p:cNvPr>
          <p:cNvSpPr txBox="1"/>
          <p:nvPr/>
        </p:nvSpPr>
        <p:spPr bwMode="gray">
          <a:xfrm>
            <a:off x="5637810" y="2971800"/>
            <a:ext cx="914400" cy="914400"/>
          </a:xfrm>
          <a:prstGeom prst="rect">
            <a:avLst/>
          </a:prstGeom>
        </p:spPr>
        <p:txBody>
          <a:bodyPr wrap="squar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5C800-11C3-0F67-CB0C-1346B00CA616}"/>
              </a:ext>
            </a:extLst>
          </p:cNvPr>
          <p:cNvSpPr txBox="1"/>
          <p:nvPr/>
        </p:nvSpPr>
        <p:spPr bwMode="gray">
          <a:xfrm>
            <a:off x="8686800" y="2399251"/>
            <a:ext cx="914400" cy="914400"/>
          </a:xfrm>
          <a:prstGeom prst="rect">
            <a:avLst/>
          </a:prstGeom>
        </p:spPr>
        <p:txBody>
          <a:bodyPr wrap="none" lIns="45720" tIns="45720" rIns="45720" bIns="45720" rtlCol="0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8249DE-52B6-E817-2476-984F3EEB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04" y="4680265"/>
            <a:ext cx="6335484" cy="20634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961325-7718-DE67-7664-FD8B59B8F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90" y="1121191"/>
            <a:ext cx="6335485" cy="1924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1B6804-B5F9-5CAF-B310-DAD1774F3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81" y="2318309"/>
            <a:ext cx="6335486" cy="2324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975260-30A4-C79C-BACD-521DF65E49C3}"/>
              </a:ext>
            </a:extLst>
          </p:cNvPr>
          <p:cNvSpPr txBox="1"/>
          <p:nvPr/>
        </p:nvSpPr>
        <p:spPr bwMode="gray">
          <a:xfrm>
            <a:off x="5276547" y="1100666"/>
            <a:ext cx="1269999" cy="25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200">
                <a:cs typeface="Arial" panose="020B0604020202020204"/>
              </a:rPr>
              <a:t>Complexation</a:t>
            </a:r>
            <a:endParaRPr lang="en-US" sz="1200" err="1"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1A53F-CE4C-98ED-8EE6-92113787F445}"/>
              </a:ext>
            </a:extLst>
          </p:cNvPr>
          <p:cNvSpPr txBox="1"/>
          <p:nvPr/>
        </p:nvSpPr>
        <p:spPr bwMode="gray">
          <a:xfrm>
            <a:off x="5288641" y="4656666"/>
            <a:ext cx="1269999" cy="25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200">
                <a:cs typeface="Arial" panose="020B0604020202020204"/>
              </a:rPr>
              <a:t>Complexation</a:t>
            </a:r>
            <a:endParaRPr lang="en-US" sz="1200" err="1">
              <a:cs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7BDF83-1DB1-7CF3-0AD0-AC4FB9DA5CE9}"/>
              </a:ext>
            </a:extLst>
          </p:cNvPr>
          <p:cNvSpPr txBox="1"/>
          <p:nvPr/>
        </p:nvSpPr>
        <p:spPr bwMode="gray">
          <a:xfrm>
            <a:off x="10876640" y="2279951"/>
            <a:ext cx="1269999" cy="25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1200">
                <a:cs typeface="Arial" panose="020B0604020202020204"/>
              </a:rPr>
              <a:t>Complexation</a:t>
            </a:r>
            <a:endParaRPr lang="en-US" sz="1200" err="1">
              <a:cs typeface="Arial" panose="020B0604020202020204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79424B-14F8-18B3-8BF6-55A9FA19B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09" y="5021043"/>
            <a:ext cx="2997200" cy="365866"/>
          </a:xfrm>
          <a:prstGeom prst="rect">
            <a:avLst/>
          </a:prstGeom>
        </p:spPr>
      </p:pic>
      <p:pic>
        <p:nvPicPr>
          <p:cNvPr id="6" name="Picture 5" descr="A logo with text on it&#10;&#10;Description automatically generated">
            <a:extLst>
              <a:ext uri="{FF2B5EF4-FFF2-40B4-BE49-F238E27FC236}">
                <a16:creationId xmlns:a16="http://schemas.microsoft.com/office/drawing/2014/main" id="{949454B5-CD4D-B2A8-14AB-9D62891AC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448" y="2757327"/>
            <a:ext cx="2985104" cy="3333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BAE8157-2C40-505A-1238-418C04A07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10" y="1441455"/>
            <a:ext cx="2743200" cy="443281"/>
          </a:xfrm>
          <a:prstGeom prst="rect">
            <a:avLst/>
          </a:prstGeom>
        </p:spPr>
      </p:pic>
      <p:pic>
        <p:nvPicPr>
          <p:cNvPr id="2" name="Picture 1" descr="A blue screen with white text&#10;&#10;Description automatically generated">
            <a:extLst>
              <a:ext uri="{FF2B5EF4-FFF2-40B4-BE49-F238E27FC236}">
                <a16:creationId xmlns:a16="http://schemas.microsoft.com/office/drawing/2014/main" id="{712C9583-DFBB-09C9-A01C-BA074445B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980" y="296031"/>
            <a:ext cx="1814135" cy="179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ADF9C6-7F64-7A8C-DAD9-83E146B1FBBB}"/>
              </a:ext>
            </a:extLst>
          </p:cNvPr>
          <p:cNvSpPr txBox="1"/>
          <p:nvPr/>
        </p:nvSpPr>
        <p:spPr bwMode="gray">
          <a:xfrm>
            <a:off x="7783285" y="1397000"/>
            <a:ext cx="1009952" cy="272142"/>
          </a:xfrm>
          <a:prstGeom prst="rect">
            <a:avLst/>
          </a:prstGeom>
          <a:noFill/>
          <a:ln w="28575">
            <a:solidFill>
              <a:srgbClr val="2030AA"/>
            </a:solidFill>
          </a:ln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err="1"/>
          </a:p>
        </p:txBody>
      </p:sp>
    </p:spTree>
    <p:extLst>
      <p:ext uri="{BB962C8B-B14F-4D97-AF65-F5344CB8AC3E}">
        <p14:creationId xmlns:p14="http://schemas.microsoft.com/office/powerpoint/2010/main" val="289560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E27C-648E-4A17-AE7D-1567027D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(Plasmid) Registration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8F12B-9429-4698-A853-419A95952143}"/>
              </a:ext>
            </a:extLst>
          </p:cNvPr>
          <p:cNvSpPr txBox="1"/>
          <p:nvPr/>
        </p:nvSpPr>
        <p:spPr bwMode="gray">
          <a:xfrm>
            <a:off x="5166150" y="355374"/>
            <a:ext cx="6911657" cy="2108879"/>
          </a:xfrm>
          <a:prstGeom prst="rect">
            <a:avLst/>
          </a:prstGeom>
        </p:spPr>
        <p:txBody>
          <a:bodyPr wrap="square" lIns="45720" tIns="45720" rIns="45720" bIns="45720" rtlCol="0" anchor="t">
            <a:noAutofit/>
          </a:bodyPr>
          <a:lstStyle/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Plasmids are linked to a Target Product</a:t>
            </a:r>
            <a:endParaRPr lang="en-US" sz="1400" dirty="0">
              <a:cs typeface="Arial"/>
            </a:endParaRPr>
          </a:p>
          <a:p>
            <a:pPr marL="171450" indent="-171450"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Can be reused by linking to other Target Products</a:t>
            </a:r>
            <a:endParaRPr lang="en-US" sz="1400" dirty="0">
              <a:cs typeface="Arial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Chain annotations are interpreted by </a:t>
            </a:r>
            <a:r>
              <a:rPr lang="en-US" sz="1400" dirty="0" err="1"/>
              <a:t>Genedata</a:t>
            </a:r>
            <a:r>
              <a:rPr lang="en-US" sz="1400" dirty="0"/>
              <a:t> Biologics – example : extract gene of interest for mRNA by finding </a:t>
            </a:r>
            <a:r>
              <a:rPr lang="en-US" sz="1400" dirty="0" err="1"/>
              <a:t>mature_mrna</a:t>
            </a:r>
            <a:r>
              <a:rPr lang="en-US" sz="1400" dirty="0"/>
              <a:t> annotation</a:t>
            </a:r>
            <a:endParaRPr lang="en-US" sz="1400" dirty="0">
              <a:cs typeface="Arial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Genbank</a:t>
            </a:r>
            <a:r>
              <a:rPr lang="en-US" sz="1400" dirty="0"/>
              <a:t> file annotations displayed as plasmid features, original and </a:t>
            </a:r>
            <a:r>
              <a:rPr lang="en-US" sz="1400" dirty="0" err="1"/>
              <a:t>Genedata</a:t>
            </a:r>
            <a:r>
              <a:rPr lang="en-US" sz="1400" dirty="0"/>
              <a:t> generated </a:t>
            </a:r>
            <a:r>
              <a:rPr lang="en-US" sz="1400" dirty="0" err="1"/>
              <a:t>Genbank</a:t>
            </a:r>
            <a:r>
              <a:rPr lang="en-US" sz="1400" dirty="0"/>
              <a:t> files can be downloaded</a:t>
            </a:r>
            <a:endParaRPr lang="en-US" sz="1400" dirty="0">
              <a:cs typeface="Arial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US" sz="1400" dirty="0">
                <a:cs typeface="Arial"/>
              </a:rPr>
              <a:t>For protein chains annotation covers translated sequence; for mRNA chain annotation covers end of T7 promoter to </a:t>
            </a:r>
            <a:r>
              <a:rPr lang="en-US" sz="1400" dirty="0" err="1">
                <a:cs typeface="Arial"/>
              </a:rPr>
              <a:t>polyA</a:t>
            </a:r>
            <a:r>
              <a:rPr lang="en-US" sz="1400" dirty="0">
                <a:cs typeface="Arial"/>
              </a:rPr>
              <a:t> tail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endParaRPr lang="en-US" sz="1400">
              <a:cs typeface="Arial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98A03-1B22-D253-830A-24A96933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3" y="3904309"/>
            <a:ext cx="3817193" cy="27381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A63687-6110-96F3-7892-C7069F5F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97" y="4068396"/>
            <a:ext cx="5832764" cy="2513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ircular diagram with text and numbers&#10;&#10;Description automatically generated">
            <a:extLst>
              <a:ext uri="{FF2B5EF4-FFF2-40B4-BE49-F238E27FC236}">
                <a16:creationId xmlns:a16="http://schemas.microsoft.com/office/drawing/2014/main" id="{31D1C949-A2C2-AFF4-419E-ACED574B3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4" y="1264137"/>
            <a:ext cx="4569580" cy="2642439"/>
          </a:xfrm>
          <a:prstGeom prst="rect">
            <a:avLst/>
          </a:prstGeom>
        </p:spPr>
      </p:pic>
      <p:pic>
        <p:nvPicPr>
          <p:cNvPr id="6" name="Picture 5" descr="A close up of a word&#10;&#10;Description automatically generated">
            <a:extLst>
              <a:ext uri="{FF2B5EF4-FFF2-40B4-BE49-F238E27FC236}">
                <a16:creationId xmlns:a16="http://schemas.microsoft.com/office/drawing/2014/main" id="{CE629E68-000F-DB4A-7E9A-A7487873C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7" y="1054250"/>
            <a:ext cx="1559833" cy="51011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D125FC-4FA0-686B-4FEB-9D603C85E945}"/>
              </a:ext>
            </a:extLst>
          </p:cNvPr>
          <p:cNvCxnSpPr>
            <a:cxnSpLocks/>
          </p:cNvCxnSpPr>
          <p:nvPr/>
        </p:nvCxnSpPr>
        <p:spPr bwMode="gray">
          <a:xfrm>
            <a:off x="3437136" y="3184645"/>
            <a:ext cx="853815" cy="13045"/>
          </a:xfrm>
          <a:prstGeom prst="line">
            <a:avLst/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970CD1-D218-F27C-5D2C-01868D8232B0}"/>
              </a:ext>
            </a:extLst>
          </p:cNvPr>
          <p:cNvCxnSpPr>
            <a:cxnSpLocks/>
          </p:cNvCxnSpPr>
          <p:nvPr/>
        </p:nvCxnSpPr>
        <p:spPr bwMode="gray">
          <a:xfrm flipV="1">
            <a:off x="3376286" y="3329789"/>
            <a:ext cx="484909" cy="5097"/>
          </a:xfrm>
          <a:prstGeom prst="line">
            <a:avLst/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9D9EDA0-0EEF-B633-04B9-D0ECA2B41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590" y="2742093"/>
            <a:ext cx="6656008" cy="17608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6FB47B-0A88-E750-CC0F-2754D5B94BC6}"/>
              </a:ext>
            </a:extLst>
          </p:cNvPr>
          <p:cNvCxnSpPr>
            <a:cxnSpLocks/>
          </p:cNvCxnSpPr>
          <p:nvPr/>
        </p:nvCxnSpPr>
        <p:spPr bwMode="gray">
          <a:xfrm>
            <a:off x="5844088" y="3831740"/>
            <a:ext cx="424433" cy="950"/>
          </a:xfrm>
          <a:prstGeom prst="line">
            <a:avLst/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6CDA1F-51D9-3ECD-08C2-462FDC1DB280}"/>
              </a:ext>
            </a:extLst>
          </p:cNvPr>
          <p:cNvCxnSpPr>
            <a:cxnSpLocks/>
          </p:cNvCxnSpPr>
          <p:nvPr/>
        </p:nvCxnSpPr>
        <p:spPr bwMode="gray">
          <a:xfrm>
            <a:off x="5844087" y="4073644"/>
            <a:ext cx="273243" cy="950"/>
          </a:xfrm>
          <a:prstGeom prst="line">
            <a:avLst/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CF626D-DD67-A8A2-613C-68538C40D8C2}"/>
              </a:ext>
            </a:extLst>
          </p:cNvPr>
          <p:cNvCxnSpPr>
            <a:cxnSpLocks/>
          </p:cNvCxnSpPr>
          <p:nvPr/>
        </p:nvCxnSpPr>
        <p:spPr bwMode="gray">
          <a:xfrm>
            <a:off x="5844086" y="4291357"/>
            <a:ext cx="273243" cy="950"/>
          </a:xfrm>
          <a:prstGeom prst="line">
            <a:avLst/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D35CF5-A6B5-726C-8172-9E795B3783B9}"/>
              </a:ext>
            </a:extLst>
          </p:cNvPr>
          <p:cNvCxnSpPr>
            <a:cxnSpLocks/>
          </p:cNvCxnSpPr>
          <p:nvPr/>
        </p:nvCxnSpPr>
        <p:spPr bwMode="gray">
          <a:xfrm>
            <a:off x="5844085" y="4478832"/>
            <a:ext cx="581671" cy="6997"/>
          </a:xfrm>
          <a:prstGeom prst="line">
            <a:avLst/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38BF4-0564-8B3A-8D79-6F3395BBB248}"/>
              </a:ext>
            </a:extLst>
          </p:cNvPr>
          <p:cNvCxnSpPr>
            <a:cxnSpLocks/>
          </p:cNvCxnSpPr>
          <p:nvPr/>
        </p:nvCxnSpPr>
        <p:spPr bwMode="gray">
          <a:xfrm>
            <a:off x="3279894" y="3698688"/>
            <a:ext cx="672385" cy="6997"/>
          </a:xfrm>
          <a:prstGeom prst="line">
            <a:avLst/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6955AB-38C2-3EC5-E166-E06175A0AEB5}"/>
              </a:ext>
            </a:extLst>
          </p:cNvPr>
          <p:cNvCxnSpPr>
            <a:cxnSpLocks/>
          </p:cNvCxnSpPr>
          <p:nvPr/>
        </p:nvCxnSpPr>
        <p:spPr bwMode="gray">
          <a:xfrm>
            <a:off x="3370608" y="3589830"/>
            <a:ext cx="1192479" cy="6997"/>
          </a:xfrm>
          <a:prstGeom prst="line">
            <a:avLst/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32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E27C-648E-4A17-AE7D-1567027D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Vectors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735DA-5389-CF07-1383-A373E5716439}"/>
              </a:ext>
            </a:extLst>
          </p:cNvPr>
          <p:cNvSpPr txBox="1"/>
          <p:nvPr/>
        </p:nvSpPr>
        <p:spPr bwMode="gray">
          <a:xfrm>
            <a:off x="452542" y="3799216"/>
            <a:ext cx="4445000" cy="13634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Other types of VEC</a:t>
            </a: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LVEC Backbone Vectors</a:t>
            </a: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AVEC Accessory Vectors</a:t>
            </a:r>
          </a:p>
          <a:p>
            <a:pPr marL="628650" lvl="1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>
              <a:cs typeface="Arial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FDA391-77E4-3B9A-A154-134E42CF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34" y="2174575"/>
            <a:ext cx="11209341" cy="848922"/>
          </a:xfrm>
          <a:prstGeom prst="rect">
            <a:avLst/>
          </a:prstGeom>
        </p:spPr>
      </p:pic>
      <p:pic>
        <p:nvPicPr>
          <p:cNvPr id="3" name="Picture 2" descr="A close up of a word&#10;&#10;Description automatically generated">
            <a:extLst>
              <a:ext uri="{FF2B5EF4-FFF2-40B4-BE49-F238E27FC236}">
                <a16:creationId xmlns:a16="http://schemas.microsoft.com/office/drawing/2014/main" id="{914573FD-F97E-C0FF-656C-11920314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78" y="1288824"/>
            <a:ext cx="2028825" cy="542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B9F55-BE18-41FF-7EDD-0F6CB8204A0D}"/>
              </a:ext>
            </a:extLst>
          </p:cNvPr>
          <p:cNvSpPr txBox="1"/>
          <p:nvPr/>
        </p:nvSpPr>
        <p:spPr bwMode="gray">
          <a:xfrm>
            <a:off x="510282" y="1081039"/>
            <a:ext cx="9355666" cy="663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New version of </a:t>
            </a:r>
            <a:r>
              <a:rPr lang="en-US" sz="1600" err="1">
                <a:cs typeface="Arial"/>
              </a:rPr>
              <a:t>Genedata</a:t>
            </a:r>
            <a:r>
              <a:rPr lang="en-US" sz="1600">
                <a:cs typeface="Arial"/>
              </a:rPr>
              <a:t> includes sequence alignment for Vectors and TPPs </a:t>
            </a: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>
                <a:cs typeface="Arial"/>
              </a:rPr>
              <a:t>Compendia                 Plasmids or Target Product  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07690B-C6D2-3470-4E56-EE5B0A48AA4A}"/>
              </a:ext>
            </a:extLst>
          </p:cNvPr>
          <p:cNvSpPr/>
          <p:nvPr/>
        </p:nvSpPr>
        <p:spPr bwMode="gray">
          <a:xfrm>
            <a:off x="2037446" y="1438922"/>
            <a:ext cx="494600" cy="248776"/>
          </a:xfrm>
          <a:prstGeom prst="rightArrow">
            <a:avLst/>
          </a:prstGeom>
          <a:solidFill>
            <a:srgbClr val="2030AA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20D2917-70AA-8156-30C8-B25CA98342D9}"/>
              </a:ext>
            </a:extLst>
          </p:cNvPr>
          <p:cNvSpPr/>
          <p:nvPr/>
        </p:nvSpPr>
        <p:spPr bwMode="gray">
          <a:xfrm>
            <a:off x="5410076" y="1438921"/>
            <a:ext cx="494600" cy="248776"/>
          </a:xfrm>
          <a:prstGeom prst="rightArrow">
            <a:avLst/>
          </a:prstGeom>
          <a:solidFill>
            <a:srgbClr val="2030AA"/>
          </a:solidFill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chemeClr val="accent2"/>
              </a:buClr>
              <a:buSzPct val="90000"/>
            </a:pPr>
            <a:endParaRPr lang="en-US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C6218D-D35A-ADD2-88BE-0EEA6F7E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370" y="3636123"/>
            <a:ext cx="1662922" cy="246122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69E35E2-B278-89A2-FBAE-3D3506491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513" y="3237716"/>
            <a:ext cx="2728823" cy="1417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56A07AD-75F9-8D13-4EE3-DADBFDF68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457" y="4626150"/>
            <a:ext cx="2743200" cy="1602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3168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External.2021_BMD_PPT_Template.wide">
  <a:themeElements>
    <a:clrScheme name="PFE2021">
      <a:dk1>
        <a:srgbClr val="000000"/>
      </a:dk1>
      <a:lt1>
        <a:srgbClr val="FFFFFF"/>
      </a:lt1>
      <a:dk2>
        <a:srgbClr val="F49C34"/>
      </a:dk2>
      <a:lt2>
        <a:srgbClr val="F8DF5A"/>
      </a:lt2>
      <a:accent1>
        <a:srgbClr val="0000C9"/>
      </a:accent1>
      <a:accent2>
        <a:srgbClr val="0095FF"/>
      </a:accent2>
      <a:accent3>
        <a:srgbClr val="0DBDBA"/>
      </a:accent3>
      <a:accent4>
        <a:srgbClr val="67BB6E"/>
      </a:accent4>
      <a:accent5>
        <a:srgbClr val="9D73F7"/>
      </a:accent5>
      <a:accent6>
        <a:srgbClr val="D95776"/>
      </a:accent6>
      <a:hlink>
        <a:srgbClr val="0095FF"/>
      </a:hlink>
      <a:folHlink>
        <a:srgbClr val="A1AAB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95000"/>
          </a:schemeClr>
        </a:solidFill>
        <a:ln w="2857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29" tIns="45715" rIns="91429" bIns="45715" numCol="1" rtlCol="0" anchor="ctr" anchorCtr="0" compatLnSpc="1">
        <a:prstTxWarp prst="textNoShape">
          <a:avLst/>
        </a:prstTxWarp>
        <a:noAutofit/>
      </a:bodyPr>
      <a:lstStyle>
        <a:defPPr algn="ctr" fontAlgn="base">
          <a:lnSpc>
            <a:spcPct val="90000"/>
          </a:lnSpc>
          <a:spcAft>
            <a:spcPct val="0"/>
          </a:spcAft>
          <a:buClr>
            <a:schemeClr val="accent2"/>
          </a:buClr>
          <a:buSzPct val="90000"/>
          <a:defRPr b="1" dirty="0">
            <a:solidFill>
              <a:schemeClr val="accent1"/>
            </a:solidFill>
            <a:latin typeface="+mj-lt"/>
          </a:defRPr>
        </a:defPPr>
      </a:lstStyle>
    </a:spDef>
    <a:lnDef>
      <a:spPr bwMode="gray">
        <a:noFill/>
        <a:ln w="12700" cap="rnd">
          <a:solidFill>
            <a:schemeClr val="bg1">
              <a:lumMod val="75000"/>
            </a:schemeClr>
          </a:solidFill>
          <a:prstDash val="solid"/>
          <a:round/>
          <a:headEnd/>
          <a:tailEnd/>
        </a:ln>
        <a:effectLst/>
      </a:spPr>
      <a:bodyPr/>
      <a:lstStyle/>
    </a:lnDef>
    <a:txDef>
      <a:spPr bwMode="gray"/>
      <a:bodyPr wrap="square" lIns="45720" tIns="45720" rIns="45720" bIns="45720" rtlCol="0">
        <a:noAutofit/>
      </a:bodyPr>
      <a:lstStyle>
        <a:defPPr marL="171450" indent="-171450" algn="l">
          <a:lnSpc>
            <a:spcPct val="90000"/>
          </a:lnSpc>
          <a:spcBef>
            <a:spcPts val="100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113901_Pfizwer PowerPoint Template_Logo_Confidential_16x9_011421_1230am.pptx" id="{E16796BA-4DED-40F6-9D93-A6103AA552F4}" vid="{4EBAB7F6-64B5-416D-A518-BA6D9B2F23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99704C394FDD47A3E76ED9B52E3637" ma:contentTypeVersion="8" ma:contentTypeDescription="Create a new document." ma:contentTypeScope="" ma:versionID="754735470eff5b55438c85fac304d388">
  <xsd:schema xmlns:xsd="http://www.w3.org/2001/XMLSchema" xmlns:xs="http://www.w3.org/2001/XMLSchema" xmlns:p="http://schemas.microsoft.com/office/2006/metadata/properties" xmlns:ns2="001c25a4-b078-44f2-91b2-1ad15b0ab387" targetNamespace="http://schemas.microsoft.com/office/2006/metadata/properties" ma:root="true" ma:fieldsID="5c1850afe835cf45aa34af33d674fdfd" ns2:_="">
    <xsd:import namespace="001c25a4-b078-44f2-91b2-1ad15b0ab3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1c25a4-b078-44f2-91b2-1ad15b0ab3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B2CAAF-4B12-41C7-BA2C-44D4F354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1c25a4-b078-44f2-91b2-1ad15b0ab3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B262BC-5830-4811-B688-87D1F5E9766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CC00352-BDA2-42CE-92DF-266CCEFEAD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External.2021_BMD_PPT_Template.wide</Template>
  <Application>Microsoft Office PowerPoint</Application>
  <PresentationFormat>Widescreen</PresentationFormat>
  <Slides>39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External.2021_BMD_PPT_Template.wide</vt:lpstr>
      <vt:lpstr>Unlocking the Power of Genedata Biologics:  Exploring How We Use The Genedata Biologics Within BMD</vt:lpstr>
      <vt:lpstr>Genedata Biologics</vt:lpstr>
      <vt:lpstr>What Is GDBxT?</vt:lpstr>
      <vt:lpstr>Genedata Core Concepts</vt:lpstr>
      <vt:lpstr>TPPs* In Genedata – Target Product</vt:lpstr>
      <vt:lpstr>TPP - Registering Different Types of Biotherapeutics</vt:lpstr>
      <vt:lpstr>TPP Format Zoo In GDBxT</vt:lpstr>
      <vt:lpstr>Vector (Plasmid) Registration</vt:lpstr>
      <vt:lpstr>Vectors Cont.</vt:lpstr>
      <vt:lpstr>Expression Batches (PEB)</vt:lpstr>
      <vt:lpstr>Purification Batches - PPBs</vt:lpstr>
      <vt:lpstr>Analyzing Batches - Laboratory Result Upload</vt:lpstr>
      <vt:lpstr>GDBxT Requests and Automatic Genedata Uploading</vt:lpstr>
      <vt:lpstr>Genedata Biologics major workflow </vt:lpstr>
      <vt:lpstr>Genedata Biologics Entities in Antibody Screening  </vt:lpstr>
      <vt:lpstr>Screening Campaigns (SC)  </vt:lpstr>
      <vt:lpstr>Clone Pool (CP)  </vt:lpstr>
      <vt:lpstr>Antibody Clone  </vt:lpstr>
      <vt:lpstr>Create Antibody Clone </vt:lpstr>
      <vt:lpstr>Hit List (HL)   </vt:lpstr>
      <vt:lpstr>Well-specific Antibody Clone creation</vt:lpstr>
      <vt:lpstr>Plate (PLT) and Plate Set (PS)   </vt:lpstr>
      <vt:lpstr>Re-streak Antibody Clones</vt:lpstr>
      <vt:lpstr>Link Antibody Clones in Genedata with sequencing data </vt:lpstr>
      <vt:lpstr>Sequence Import via Sequencing Run (SR) </vt:lpstr>
      <vt:lpstr>Sequence importer in GDBxT   </vt:lpstr>
      <vt:lpstr>Redundancy Analysis (RA)   </vt:lpstr>
      <vt:lpstr>Assay Run   </vt:lpstr>
      <vt:lpstr>Upload result to Assay Run  </vt:lpstr>
      <vt:lpstr>Variable Regions (VRs)  </vt:lpstr>
      <vt:lpstr>In-silicon cloning   </vt:lpstr>
      <vt:lpstr>PowerPoint Presentation</vt:lpstr>
      <vt:lpstr>PowerPoint Presentation</vt:lpstr>
      <vt:lpstr>Acknowledgements</vt:lpstr>
      <vt:lpstr>Questions?</vt:lpstr>
      <vt:lpstr>Take-home Message</vt:lpstr>
      <vt:lpstr>Backup</vt:lpstr>
      <vt:lpstr>Alternative phage display screening methods   </vt:lpstr>
      <vt:lpstr>PPB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Bard, Joel</dc:creator>
  <cp:revision>27</cp:revision>
  <dcterms:created xsi:type="dcterms:W3CDTF">2022-03-15T18:53:56Z</dcterms:created>
  <dcterms:modified xsi:type="dcterms:W3CDTF">2024-05-01T19:32:57Z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2023-08-31T00:35:01Z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58039573-17e5-432b-b564-02b32a0e3665</vt:lpwstr>
  </property>
  <property fmtid="{D5CDD505-2E9C-101B-9397-08002B2CF9AE}" pid="8" name="MSIP_Label_4791b42f-c435-42ca-9531-75a3f42aae3d_ContentBits">
    <vt:lpwstr>0</vt:lpwstr>
  </property>
  <property fmtid="{D5CDD505-2E9C-101B-9397-08002B2CF9AE}" pid="9" name="ContentTypeId">
    <vt:lpwstr>0x0101002C99704C394FDD47A3E76ED9B52E3637</vt:lpwstr>
  </property>
</Properties>
</file>